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7"/>
  </p:notesMasterIdLst>
  <p:sldIdLst>
    <p:sldId id="405" r:id="rId2"/>
    <p:sldId id="256" r:id="rId3"/>
    <p:sldId id="351" r:id="rId4"/>
    <p:sldId id="257" r:id="rId5"/>
    <p:sldId id="258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76" r:id="rId14"/>
    <p:sldId id="417" r:id="rId15"/>
    <p:sldId id="277" r:id="rId16"/>
    <p:sldId id="353" r:id="rId17"/>
    <p:sldId id="354" r:id="rId18"/>
    <p:sldId id="356" r:id="rId19"/>
    <p:sldId id="401" r:id="rId20"/>
    <p:sldId id="359" r:id="rId21"/>
    <p:sldId id="360" r:id="rId22"/>
    <p:sldId id="362" r:id="rId23"/>
    <p:sldId id="366" r:id="rId24"/>
    <p:sldId id="475" r:id="rId25"/>
    <p:sldId id="368" r:id="rId26"/>
    <p:sldId id="371" r:id="rId27"/>
    <p:sldId id="472" r:id="rId28"/>
    <p:sldId id="473" r:id="rId29"/>
    <p:sldId id="373" r:id="rId30"/>
    <p:sldId id="326" r:id="rId31"/>
    <p:sldId id="309" r:id="rId32"/>
    <p:sldId id="375" r:id="rId33"/>
    <p:sldId id="407" r:id="rId34"/>
    <p:sldId id="408" r:id="rId35"/>
    <p:sldId id="376" r:id="rId36"/>
    <p:sldId id="434" r:id="rId37"/>
    <p:sldId id="379" r:id="rId38"/>
    <p:sldId id="380" r:id="rId39"/>
    <p:sldId id="382" r:id="rId40"/>
    <p:sldId id="383" r:id="rId41"/>
    <p:sldId id="384" r:id="rId42"/>
    <p:sldId id="387" r:id="rId43"/>
    <p:sldId id="388" r:id="rId44"/>
    <p:sldId id="389" r:id="rId45"/>
    <p:sldId id="390" r:id="rId46"/>
    <p:sldId id="435" r:id="rId47"/>
    <p:sldId id="436" r:id="rId48"/>
    <p:sldId id="437" r:id="rId49"/>
    <p:sldId id="438" r:id="rId50"/>
    <p:sldId id="439" r:id="rId51"/>
    <p:sldId id="460" r:id="rId52"/>
    <p:sldId id="461" r:id="rId53"/>
    <p:sldId id="462" r:id="rId54"/>
    <p:sldId id="463" r:id="rId55"/>
    <p:sldId id="464" r:id="rId56"/>
    <p:sldId id="465" r:id="rId57"/>
    <p:sldId id="466" r:id="rId58"/>
    <p:sldId id="467" r:id="rId59"/>
    <p:sldId id="468" r:id="rId60"/>
    <p:sldId id="471" r:id="rId61"/>
    <p:sldId id="391" r:id="rId62"/>
    <p:sldId id="393" r:id="rId63"/>
    <p:sldId id="395" r:id="rId64"/>
    <p:sldId id="396" r:id="rId65"/>
    <p:sldId id="397" r:id="rId66"/>
    <p:sldId id="346" r:id="rId67"/>
    <p:sldId id="419" r:id="rId68"/>
    <p:sldId id="424" r:id="rId69"/>
    <p:sldId id="420" r:id="rId70"/>
    <p:sldId id="421" r:id="rId71"/>
    <p:sldId id="428" r:id="rId72"/>
    <p:sldId id="429" r:id="rId73"/>
    <p:sldId id="469" r:id="rId74"/>
    <p:sldId id="470" r:id="rId75"/>
    <p:sldId id="414" r:id="rId76"/>
    <p:sldId id="406" r:id="rId77"/>
    <p:sldId id="477" r:id="rId78"/>
    <p:sldId id="478" r:id="rId79"/>
    <p:sldId id="476" r:id="rId80"/>
    <p:sldId id="480" r:id="rId81"/>
    <p:sldId id="342" r:id="rId82"/>
    <p:sldId id="404" r:id="rId83"/>
    <p:sldId id="287" r:id="rId84"/>
    <p:sldId id="482" r:id="rId85"/>
    <p:sldId id="339" r:id="rId86"/>
    <p:sldId id="443" r:id="rId87"/>
    <p:sldId id="444" r:id="rId88"/>
    <p:sldId id="445" r:id="rId89"/>
    <p:sldId id="446" r:id="rId90"/>
    <p:sldId id="447" r:id="rId91"/>
    <p:sldId id="448" r:id="rId92"/>
    <p:sldId id="449" r:id="rId93"/>
    <p:sldId id="450" r:id="rId94"/>
    <p:sldId id="451" r:id="rId95"/>
    <p:sldId id="452" r:id="rId96"/>
    <p:sldId id="453" r:id="rId97"/>
    <p:sldId id="454" r:id="rId98"/>
    <p:sldId id="455" r:id="rId99"/>
    <p:sldId id="457" r:id="rId100"/>
    <p:sldId id="340" r:id="rId101"/>
    <p:sldId id="350" r:id="rId102"/>
    <p:sldId id="349" r:id="rId103"/>
    <p:sldId id="321" r:id="rId104"/>
    <p:sldId id="344" r:id="rId105"/>
    <p:sldId id="418" r:id="rId106"/>
    <p:sldId id="318" r:id="rId107"/>
    <p:sldId id="411" r:id="rId108"/>
    <p:sldId id="412" r:id="rId109"/>
    <p:sldId id="423" r:id="rId110"/>
    <p:sldId id="345" r:id="rId111"/>
    <p:sldId id="425" r:id="rId112"/>
    <p:sldId id="432" r:id="rId113"/>
    <p:sldId id="416" r:id="rId114"/>
    <p:sldId id="484" r:id="rId115"/>
    <p:sldId id="483" r:id="rId116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18D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6" autoAdjust="0"/>
    <p:restoredTop sz="94709" autoAdjust="0"/>
  </p:normalViewPr>
  <p:slideViewPr>
    <p:cSldViewPr>
      <p:cViewPr>
        <p:scale>
          <a:sx n="72" d="100"/>
          <a:sy n="72" d="100"/>
        </p:scale>
        <p:origin x="-1926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lang="es-CL" sz="28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Hoja1!$C$22:$C$24</c:f>
              <c:strCache>
                <c:ptCount val="3"/>
                <c:pt idx="0">
                  <c:v>Matricula</c:v>
                </c:pt>
                <c:pt idx="1">
                  <c:v>% de Destacados del Ciclo</c:v>
                </c:pt>
                <c:pt idx="2">
                  <c:v>% de Repitentes  del Ciclo</c:v>
                </c:pt>
              </c:strCache>
            </c:strRef>
          </c:cat>
          <c:val>
            <c:numRef>
              <c:f>Hoja1!$D$22:$D$24</c:f>
              <c:numCache>
                <c:formatCode>General</c:formatCode>
                <c:ptCount val="3"/>
                <c:pt idx="0">
                  <c:v>338</c:v>
                </c:pt>
                <c:pt idx="1">
                  <c:v>38.5</c:v>
                </c:pt>
                <c:pt idx="2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es-CL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es-CL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es-CL"/>
          </a:p>
        </c:txPr>
      </c:legendEntry>
      <c:layout>
        <c:manualLayout>
          <c:xMode val="edge"/>
          <c:yMode val="edge"/>
          <c:x val="0.74919959018280879"/>
          <c:y val="0.42817990959711988"/>
          <c:w val="0.25080040981719398"/>
          <c:h val="0.4466915541933405"/>
        </c:manualLayout>
      </c:layout>
      <c:overlay val="0"/>
      <c:txPr>
        <a:bodyPr/>
        <a:lstStyle/>
        <a:p>
          <a:pPr>
            <a:defRPr lang="es-CL"/>
          </a:pPr>
          <a:endParaRPr lang="es-C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lang="es-CL" sz="2800"/>
                  </a:pPr>
                  <a:endParaRPr lang="es-C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lang="es-CL" sz="2800"/>
                  </a:pPr>
                  <a:endParaRPr lang="es-C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lang="es-CL" sz="2800"/>
                  </a:pPr>
                  <a:endParaRPr lang="es-C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s-CL" sz="18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Hoja1!$C$45:$C$47</c:f>
              <c:strCache>
                <c:ptCount val="3"/>
                <c:pt idx="0">
                  <c:v>Matricula</c:v>
                </c:pt>
                <c:pt idx="1">
                  <c:v>% de Destacados del Ciclo</c:v>
                </c:pt>
                <c:pt idx="2">
                  <c:v>% de Repitentes  del Ciclo</c:v>
                </c:pt>
              </c:strCache>
            </c:strRef>
          </c:cat>
          <c:val>
            <c:numRef>
              <c:f>Hoja1!$D$45:$D$47</c:f>
              <c:numCache>
                <c:formatCode>General</c:formatCode>
                <c:ptCount val="3"/>
                <c:pt idx="0">
                  <c:v>282</c:v>
                </c:pt>
                <c:pt idx="1">
                  <c:v>30.1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lang="es-CL" sz="1800"/>
          </a:pPr>
          <a:endParaRPr lang="es-C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0.41000000000000031</c:v>
                </c:pt>
                <c:pt idx="1">
                  <c:v>0.54</c:v>
                </c:pt>
                <c:pt idx="2">
                  <c:v>2.0000000000000039E-2</c:v>
                </c:pt>
                <c:pt idx="3">
                  <c:v>0</c:v>
                </c:pt>
                <c:pt idx="4">
                  <c:v>3.0000000000000058E-2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3663488"/>
        <c:axId val="103665024"/>
      </c:barChart>
      <c:catAx>
        <c:axId val="10366348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3665024"/>
        <c:crosses val="autoZero"/>
        <c:auto val="1"/>
        <c:lblAlgn val="ctr"/>
        <c:lblOffset val="100"/>
        <c:noMultiLvlLbl val="0"/>
      </c:catAx>
      <c:valAx>
        <c:axId val="103665024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36634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3518780054223168E-2"/>
          <c:y val="0.1689170686825095"/>
          <c:w val="0.2287283274882948"/>
          <c:h val="6.435963296722921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0.22</c:v>
                </c:pt>
                <c:pt idx="1">
                  <c:v>0.72000000000000064</c:v>
                </c:pt>
                <c:pt idx="2">
                  <c:v>0.05</c:v>
                </c:pt>
                <c:pt idx="3">
                  <c:v>0</c:v>
                </c:pt>
                <c:pt idx="4">
                  <c:v>1.0000000000000005E-2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3778176"/>
        <c:axId val="103779712"/>
      </c:barChart>
      <c:catAx>
        <c:axId val="10377817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3779712"/>
        <c:crosses val="autoZero"/>
        <c:auto val="1"/>
        <c:lblAlgn val="ctr"/>
        <c:lblOffset val="100"/>
        <c:noMultiLvlLbl val="0"/>
      </c:catAx>
      <c:valAx>
        <c:axId val="10377971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37781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0.65000000000000246</c:v>
                </c:pt>
                <c:pt idx="1">
                  <c:v>0.29000000000000031</c:v>
                </c:pt>
                <c:pt idx="2">
                  <c:v>0.05</c:v>
                </c:pt>
                <c:pt idx="3">
                  <c:v>1.0000000000000005E-2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3867904"/>
        <c:axId val="103869440"/>
      </c:barChart>
      <c:catAx>
        <c:axId val="10386790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3869440"/>
        <c:crosses val="autoZero"/>
        <c:auto val="1"/>
        <c:lblAlgn val="ctr"/>
        <c:lblOffset val="100"/>
        <c:noMultiLvlLbl val="0"/>
      </c:catAx>
      <c:valAx>
        <c:axId val="103869440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38679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35788745541841E-2"/>
          <c:y val="9.8608370587932093E-2"/>
          <c:w val="0.9675284225089188"/>
          <c:h val="0.822919714710885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0.27</c:v>
                </c:pt>
                <c:pt idx="1">
                  <c:v>0.61000000000000065</c:v>
                </c:pt>
                <c:pt idx="2">
                  <c:v>7.0000000000000021E-2</c:v>
                </c:pt>
                <c:pt idx="3">
                  <c:v>1.0000000000000005E-2</c:v>
                </c:pt>
                <c:pt idx="4">
                  <c:v>4.0000000000000022E-2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3916672"/>
        <c:axId val="103918208"/>
      </c:barChart>
      <c:catAx>
        <c:axId val="10391667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3918208"/>
        <c:crosses val="autoZero"/>
        <c:auto val="1"/>
        <c:lblAlgn val="ctr"/>
        <c:lblOffset val="100"/>
        <c:noMultiLvlLbl val="0"/>
      </c:catAx>
      <c:valAx>
        <c:axId val="103918208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39166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0.5</c:v>
                </c:pt>
                <c:pt idx="1">
                  <c:v>0.43000000000000038</c:v>
                </c:pt>
                <c:pt idx="2">
                  <c:v>2.0000000000000011E-2</c:v>
                </c:pt>
                <c:pt idx="3">
                  <c:v>1.0000000000000005E-2</c:v>
                </c:pt>
                <c:pt idx="4">
                  <c:v>4.0000000000000022E-2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4018688"/>
        <c:axId val="104020224"/>
      </c:barChart>
      <c:catAx>
        <c:axId val="10401868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4020224"/>
        <c:crosses val="autoZero"/>
        <c:auto val="1"/>
        <c:lblAlgn val="ctr"/>
        <c:lblOffset val="100"/>
        <c:noMultiLvlLbl val="0"/>
      </c:catAx>
      <c:valAx>
        <c:axId val="104020224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40186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0.58000000000000007</c:v>
                </c:pt>
                <c:pt idx="1">
                  <c:v>0.35000000000000031</c:v>
                </c:pt>
                <c:pt idx="2">
                  <c:v>2.0000000000000011E-2</c:v>
                </c:pt>
                <c:pt idx="3">
                  <c:v>1.0000000000000005E-2</c:v>
                </c:pt>
                <c:pt idx="4">
                  <c:v>4.0000000000000022E-2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4055168"/>
        <c:axId val="104056704"/>
      </c:barChart>
      <c:catAx>
        <c:axId val="10405516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4056704"/>
        <c:crosses val="autoZero"/>
        <c:auto val="1"/>
        <c:lblAlgn val="ctr"/>
        <c:lblOffset val="100"/>
        <c:noMultiLvlLbl val="0"/>
      </c:catAx>
      <c:valAx>
        <c:axId val="104056704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40551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0.4</c:v>
                </c:pt>
                <c:pt idx="1">
                  <c:v>0.54</c:v>
                </c:pt>
                <c:pt idx="2">
                  <c:v>3.0000000000000002E-2</c:v>
                </c:pt>
                <c:pt idx="3">
                  <c:v>1.0000000000000005E-2</c:v>
                </c:pt>
                <c:pt idx="4">
                  <c:v>2.0000000000000011E-2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4202240"/>
        <c:axId val="104203776"/>
      </c:barChart>
      <c:catAx>
        <c:axId val="10420224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4203776"/>
        <c:crosses val="autoZero"/>
        <c:auto val="1"/>
        <c:lblAlgn val="ctr"/>
        <c:lblOffset val="100"/>
        <c:noMultiLvlLbl val="0"/>
      </c:catAx>
      <c:valAx>
        <c:axId val="104203776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42022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Muy de acuerdo</c:v>
                </c:pt>
                <c:pt idx="1">
                  <c:v>De acuerdo</c:v>
                </c:pt>
                <c:pt idx="2">
                  <c:v>En desacuerdo</c:v>
                </c:pt>
                <c:pt idx="3">
                  <c:v>Ns/Nc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0.72000000000000064</c:v>
                </c:pt>
                <c:pt idx="1">
                  <c:v>0.26</c:v>
                </c:pt>
                <c:pt idx="2">
                  <c:v>1.0000000000000005E-2</c:v>
                </c:pt>
                <c:pt idx="3">
                  <c:v>1.0000000000000005E-2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4242560"/>
        <c:axId val="104264832"/>
      </c:barChart>
      <c:catAx>
        <c:axId val="10424256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4264832"/>
        <c:crosses val="autoZero"/>
        <c:auto val="1"/>
        <c:lblAlgn val="ctr"/>
        <c:lblOffset val="100"/>
        <c:noMultiLvlLbl val="0"/>
      </c:catAx>
      <c:valAx>
        <c:axId val="10426483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42425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Muy de acuerdo</c:v>
                </c:pt>
                <c:pt idx="1">
                  <c:v>De acuerdo</c:v>
                </c:pt>
                <c:pt idx="2">
                  <c:v>En desacuerdo</c:v>
                </c:pt>
                <c:pt idx="3">
                  <c:v>Ns/Nc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0.70000000000000062</c:v>
                </c:pt>
                <c:pt idx="1">
                  <c:v>0.30000000000000032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4422400"/>
        <c:axId val="104424192"/>
      </c:barChart>
      <c:catAx>
        <c:axId val="10442240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4424192"/>
        <c:crosses val="autoZero"/>
        <c:auto val="1"/>
        <c:lblAlgn val="ctr"/>
        <c:lblOffset val="100"/>
        <c:noMultiLvlLbl val="0"/>
      </c:catAx>
      <c:valAx>
        <c:axId val="10442419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44224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0.76000000000000234</c:v>
                </c:pt>
                <c:pt idx="2">
                  <c:v>9.0000000000000024E-2</c:v>
                </c:pt>
                <c:pt idx="3">
                  <c:v>0</c:v>
                </c:pt>
                <c:pt idx="4">
                  <c:v>1.0000000000000005E-2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4454784"/>
        <c:axId val="104350080"/>
      </c:barChart>
      <c:catAx>
        <c:axId val="10445478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4350080"/>
        <c:crosses val="autoZero"/>
        <c:auto val="1"/>
        <c:lblAlgn val="ctr"/>
        <c:lblOffset val="100"/>
        <c:noMultiLvlLbl val="0"/>
      </c:catAx>
      <c:valAx>
        <c:axId val="104350080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44547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0.29000000000000031</c:v>
                </c:pt>
                <c:pt idx="1">
                  <c:v>0.56000000000000005</c:v>
                </c:pt>
                <c:pt idx="2">
                  <c:v>7.0000000000000021E-2</c:v>
                </c:pt>
                <c:pt idx="3">
                  <c:v>3.0000000000000002E-2</c:v>
                </c:pt>
                <c:pt idx="4">
                  <c:v>0.05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5867520"/>
        <c:axId val="105869312"/>
      </c:barChart>
      <c:catAx>
        <c:axId val="10586752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5869312"/>
        <c:crosses val="autoZero"/>
        <c:auto val="1"/>
        <c:lblAlgn val="ctr"/>
        <c:lblOffset val="100"/>
        <c:noMultiLvlLbl val="0"/>
      </c:catAx>
      <c:valAx>
        <c:axId val="10586931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5867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Muy buena</c:v>
                </c:pt>
                <c:pt idx="1">
                  <c:v>Buena</c:v>
                </c:pt>
                <c:pt idx="2">
                  <c:v>Mala</c:v>
                </c:pt>
                <c:pt idx="3">
                  <c:v>Muy mala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0.78</c:v>
                </c:pt>
                <c:pt idx="1">
                  <c:v>0.17</c:v>
                </c:pt>
                <c:pt idx="2">
                  <c:v>2.0000000000000011E-2</c:v>
                </c:pt>
                <c:pt idx="3">
                  <c:v>2.0000000000000011E-2</c:v>
                </c:pt>
                <c:pt idx="4">
                  <c:v>1.0000000000000005E-2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5912192"/>
        <c:axId val="105913728"/>
      </c:barChart>
      <c:catAx>
        <c:axId val="10591219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5913728"/>
        <c:crosses val="autoZero"/>
        <c:auto val="1"/>
        <c:lblAlgn val="ctr"/>
        <c:lblOffset val="100"/>
        <c:noMultiLvlLbl val="0"/>
      </c:catAx>
      <c:valAx>
        <c:axId val="105913728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59121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Hoja1!$A$2:$A$4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No sabe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0.91</c:v>
                </c:pt>
                <c:pt idx="1">
                  <c:v>4.0000000000000022E-2</c:v>
                </c:pt>
                <c:pt idx="2">
                  <c:v>0.05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5985920"/>
        <c:axId val="105987456"/>
      </c:barChart>
      <c:catAx>
        <c:axId val="10598592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5987456"/>
        <c:crosses val="autoZero"/>
        <c:auto val="1"/>
        <c:lblAlgn val="ctr"/>
        <c:lblOffset val="100"/>
        <c:noMultiLvlLbl val="0"/>
      </c:catAx>
      <c:valAx>
        <c:axId val="105987456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59859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Simon Bolivar</c:v>
                </c:pt>
              </c:strCache>
            </c:strRef>
          </c:tx>
          <c:invertIfNegative val="0"/>
          <c:cat>
            <c:strRef>
              <c:f>Hoja1!$A$2:$A$4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No sabe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0.91</c:v>
                </c:pt>
                <c:pt idx="1">
                  <c:v>7.0000000000000021E-2</c:v>
                </c:pt>
                <c:pt idx="2">
                  <c:v>2.0000000000000011E-2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04470016"/>
        <c:axId val="104471552"/>
      </c:barChart>
      <c:catAx>
        <c:axId val="10447001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crossAx val="104471552"/>
        <c:crosses val="autoZero"/>
        <c:auto val="1"/>
        <c:lblAlgn val="ctr"/>
        <c:lblOffset val="100"/>
        <c:noMultiLvlLbl val="0"/>
      </c:catAx>
      <c:valAx>
        <c:axId val="10447155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one"/>
        <c:crossAx val="1044700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898684029469448E-2"/>
          <c:y val="1.4904447236692021E-2"/>
          <c:w val="0.22872832748829441"/>
          <c:h val="6.43596329672290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C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659" cy="496332"/>
          </a:xfrm>
          <a:prstGeom prst="rect">
            <a:avLst/>
          </a:prstGeom>
        </p:spPr>
        <p:txBody>
          <a:bodyPr vert="horz" lIns="84564" tIns="42282" rIns="84564" bIns="42282" rtlCol="0"/>
          <a:lstStyle>
            <a:lvl1pPr algn="l">
              <a:defRPr sz="11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3"/>
            <a:ext cx="2945659" cy="496332"/>
          </a:xfrm>
          <a:prstGeom prst="rect">
            <a:avLst/>
          </a:prstGeom>
        </p:spPr>
        <p:txBody>
          <a:bodyPr vert="horz" lIns="84564" tIns="42282" rIns="84564" bIns="42282" rtlCol="0"/>
          <a:lstStyle>
            <a:lvl1pPr algn="r">
              <a:defRPr sz="1100"/>
            </a:lvl1pPr>
          </a:lstStyle>
          <a:p>
            <a:fld id="{FB2E90B0-0A9D-4B9B-9E4E-863D26D081D0}" type="datetimeFigureOut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564" tIns="42282" rIns="84564" bIns="42282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84564" tIns="42282" rIns="84564" bIns="4228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428586"/>
            <a:ext cx="2945659" cy="496332"/>
          </a:xfrm>
          <a:prstGeom prst="rect">
            <a:avLst/>
          </a:prstGeom>
        </p:spPr>
        <p:txBody>
          <a:bodyPr vert="horz" lIns="84564" tIns="42282" rIns="84564" bIns="42282" rtlCol="0" anchor="b"/>
          <a:lstStyle>
            <a:lvl1pPr algn="l">
              <a:defRPr sz="11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6332"/>
          </a:xfrm>
          <a:prstGeom prst="rect">
            <a:avLst/>
          </a:prstGeom>
        </p:spPr>
        <p:txBody>
          <a:bodyPr vert="horz" lIns="84564" tIns="42282" rIns="84564" bIns="42282" rtlCol="0" anchor="b"/>
          <a:lstStyle>
            <a:lvl1pPr algn="r">
              <a:defRPr sz="1100"/>
            </a:lvl1pPr>
          </a:lstStyle>
          <a:p>
            <a:fld id="{426BBD46-970D-45C8-AEF6-CC17977DCC5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496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BBD46-970D-45C8-AEF6-CC17977DCC55}" type="slidenum">
              <a:rPr lang="es-ES" smtClean="0"/>
              <a:pPr/>
              <a:t>29</a:t>
            </a:fld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MX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MX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MX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MX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MX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MX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MX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MX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MX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MX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MX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MX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MX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F0E3C-75E6-4457-B1C3-758BB4F178FB}" type="slidenum">
              <a:rPr lang="es-MX" smtClean="0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MX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1EF3-C0B0-4640-9102-0B01D22A4A69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5BF0-944A-46DE-AC35-30910C884B55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1DB3-175A-46AF-94E6-7515CCAD5026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D4DC-8F4C-43DD-B4C6-BFC278BBE1D1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3DA9-C7F6-4A60-9F68-41A4432031FE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E04D-FE46-41B0-B21D-3BB63A1AD3DB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7A499-598D-40F9-9A5C-9FC5CFE28B81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E111-E965-4F21-AD54-27C43C5EEEFB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EFE7-1EAA-415B-9FB4-FFF33BC0773B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C5CB-0E3B-4AE4-BC28-8AC4FA5AA6DA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91F7-1EF5-4B36-A4D3-A6B07A57B5FD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65BC4FE-00CF-49E9-A616-94F473E00BAB}" type="datetime1">
              <a:rPr lang="es-ES" smtClean="0"/>
              <a:pPr/>
              <a:t>07/10/2013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E4CE23-A135-4F74-8471-3DF908E21478}" type="slidenum">
              <a:rPr lang="es-ES" smtClean="0"/>
              <a:pPr/>
              <a:t>‹Nº›</a:t>
            </a:fld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2.gif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2.gi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9.jpeg"/><Relationship Id="rId5" Type="http://schemas.openxmlformats.org/officeDocument/2006/relationships/image" Target="../media/image17.jpeg"/><Relationship Id="rId10" Type="http://schemas.openxmlformats.org/officeDocument/2006/relationships/image" Target="../media/image2.gif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2.gif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5.jpeg"/><Relationship Id="rId5" Type="http://schemas.openxmlformats.org/officeDocument/2006/relationships/image" Target="../media/image40.jpeg"/><Relationship Id="rId10" Type="http://schemas.openxmlformats.org/officeDocument/2006/relationships/image" Target="../media/image2.gif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53.jpeg"/><Relationship Id="rId7" Type="http://schemas.openxmlformats.org/officeDocument/2006/relationships/image" Target="../media/image1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13.jpeg"/><Relationship Id="rId10" Type="http://schemas.openxmlformats.org/officeDocument/2006/relationships/image" Target="../media/image2.gif"/><Relationship Id="rId4" Type="http://schemas.openxmlformats.org/officeDocument/2006/relationships/image" Target="../media/image54.jpe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2.gif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78.jpeg"/><Relationship Id="rId4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2.g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9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0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gif"/><Relationship Id="rId4" Type="http://schemas.openxmlformats.org/officeDocument/2006/relationships/image" Target="../media/image132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43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gif"/><Relationship Id="rId4" Type="http://schemas.openxmlformats.org/officeDocument/2006/relationships/image" Target="../media/image149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00034" y="3000372"/>
            <a:ext cx="8072494" cy="2357454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s-ES" sz="66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LICEO </a:t>
            </a:r>
          </a:p>
          <a:p>
            <a:pPr algn="ctr"/>
            <a:r>
              <a:rPr lang="es-ES" sz="66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SIMÓN BOLÍVAR</a:t>
            </a:r>
          </a:p>
          <a:p>
            <a:pPr algn="ctr"/>
            <a:r>
              <a:rPr lang="es-ES" sz="66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Gestión 2012</a:t>
            </a:r>
            <a:endParaRPr lang="es-ES" sz="6600" b="1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500042"/>
            <a:ext cx="1643074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571472" y="857232"/>
            <a:ext cx="8286808" cy="557216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</a:t>
            </a:fld>
            <a:endParaRPr lang="es-ES" dirty="0"/>
          </a:p>
        </p:txBody>
      </p:sp>
      <p:pic>
        <p:nvPicPr>
          <p:cNvPr id="102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85728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357950" y="5857893"/>
            <a:ext cx="2428892" cy="428627"/>
          </a:xfrm>
          <a:prstGeom prst="rect">
            <a:avLst/>
          </a:prstGeom>
          <a:noFill/>
        </p:spPr>
        <p:txBody>
          <a:bodyPr wrap="square" rtlCol="0">
            <a:prstTxWarp prst="textChevron">
              <a:avLst>
                <a:gd name="adj" fmla="val 27675"/>
              </a:avLst>
            </a:prstTxWarp>
            <a:spAutoFit/>
          </a:bodyPr>
          <a:lstStyle/>
          <a:p>
            <a:r>
              <a:rPr lang="es-ES" sz="48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2012</a:t>
            </a:r>
            <a:endParaRPr lang="es-ES" sz="4800" b="1" dirty="0">
              <a:ln w="10541" cmpd="sng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14348" y="714356"/>
            <a:ext cx="7929618" cy="1143008"/>
          </a:xfrm>
          <a:prstGeom prst="rect">
            <a:avLst/>
          </a:prstGeom>
          <a:noFill/>
        </p:spPr>
        <p:txBody>
          <a:bodyPr wrap="square" rtlCol="0">
            <a:prstTxWarp prst="textChevron">
              <a:avLst>
                <a:gd name="adj" fmla="val 50000"/>
              </a:avLst>
            </a:prstTxWarp>
            <a:spAutoFit/>
          </a:bodyPr>
          <a:lstStyle/>
          <a:p>
            <a:pPr algn="ctr"/>
            <a:r>
              <a:rPr lang="es-ES" sz="4800" b="1" dirty="0" smtClean="0">
                <a:ln w="10541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Liceo Simón Bolívar</a:t>
            </a:r>
            <a:endParaRPr lang="es-ES" sz="4800" b="1" dirty="0">
              <a:ln w="10541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428728" y="1428736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71472" y="2143116"/>
            <a:ext cx="7786742" cy="4143404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prstTxWarp prst="textInflateTop">
              <a:avLst>
                <a:gd name="adj" fmla="val 32559"/>
              </a:avLst>
            </a:prstTxWarp>
            <a:spAutoFit/>
          </a:bodyPr>
          <a:lstStyle/>
          <a:p>
            <a:pPr algn="ctr"/>
            <a:r>
              <a:rPr lang="es-ES" sz="4240" b="1" spc="300" dirty="0" smtClean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LICEO SIMÓN BOLÍVAR</a:t>
            </a:r>
          </a:p>
          <a:p>
            <a:pPr algn="ctr"/>
            <a:endParaRPr lang="es-ES" sz="4240" b="1" spc="300" dirty="0" smtClean="0">
              <a:ln w="11430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lgerian" pitchFamily="82" charset="0"/>
            </a:endParaRPr>
          </a:p>
          <a:p>
            <a:pPr algn="ctr"/>
            <a:r>
              <a:rPr lang="es-ES" sz="4240" b="1" spc="300" dirty="0" smtClean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HUMANISTA CIENTIFICO, </a:t>
            </a:r>
          </a:p>
          <a:p>
            <a:pPr algn="ctr"/>
            <a:endParaRPr lang="es-ES" sz="4240" b="1" spc="300" dirty="0" smtClean="0">
              <a:ln w="11430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lgerian" pitchFamily="82" charset="0"/>
            </a:endParaRPr>
          </a:p>
          <a:p>
            <a:pPr algn="ctr"/>
            <a:r>
              <a:rPr lang="es-ES" sz="4240" b="1" spc="300" dirty="0" smtClean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ORIENTADO A INGRESO A </a:t>
            </a:r>
          </a:p>
          <a:p>
            <a:pPr algn="ctr"/>
            <a:endParaRPr lang="es-ES" sz="4240" b="1" spc="300" dirty="0" smtClean="0">
              <a:ln w="11430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lgerian" pitchFamily="82" charset="0"/>
            </a:endParaRPr>
          </a:p>
          <a:p>
            <a:pPr algn="ctr"/>
            <a:r>
              <a:rPr lang="es-ES" sz="4240" b="1" spc="300" dirty="0" smtClean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EDUCACION SUPERIOR </a:t>
            </a:r>
          </a:p>
          <a:p>
            <a:pPr algn="ctr"/>
            <a:r>
              <a:rPr lang="es-ES" sz="4240" b="1" spc="300" dirty="0" smtClean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MIXTO</a:t>
            </a:r>
          </a:p>
          <a:p>
            <a:pPr algn="ctr"/>
            <a:endParaRPr lang="es-ES" sz="4240" b="1" spc="300" dirty="0" smtClean="0">
              <a:ln w="11430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lgerian" pitchFamily="82" charset="0"/>
            </a:endParaRPr>
          </a:p>
          <a:p>
            <a:pPr algn="ctr"/>
            <a:r>
              <a:rPr lang="es-ES" sz="4240" b="1" spc="300" dirty="0" smtClean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ROL BASE DATOS :	8828-5</a:t>
            </a:r>
          </a:p>
          <a:p>
            <a:endParaRPr lang="es-ES" sz="3200" b="1" spc="300" dirty="0">
              <a:ln w="11430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doni MT Black" pitchFamily="18" charset="0"/>
            </a:endParaRPr>
          </a:p>
        </p:txBody>
      </p:sp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42852"/>
            <a:ext cx="1428760" cy="1928826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-3233182" y="58846"/>
            <a:ext cx="1847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s-E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2976" y="428604"/>
            <a:ext cx="7500990" cy="785818"/>
          </a:xfrm>
        </p:spPr>
        <p:txBody>
          <a:bodyPr>
            <a:normAutofit fontScale="90000"/>
          </a:bodyPr>
          <a:lstStyle/>
          <a:p>
            <a:r>
              <a:rPr lang="es-ES" sz="4000" dirty="0" smtClean="0">
                <a:latin typeface="Bodoni MT Black" pitchFamily="18" charset="0"/>
              </a:rPr>
              <a:t/>
            </a:r>
            <a:br>
              <a:rPr lang="es-ES" sz="4000" dirty="0" smtClean="0">
                <a:latin typeface="Bodoni MT Black" pitchFamily="18" charset="0"/>
              </a:rPr>
            </a:br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</a:t>
            </a:r>
            <a:r>
              <a:rPr lang="es-ES" sz="49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Antecedentes Generales</a:t>
            </a:r>
            <a:endParaRPr lang="es-ES" sz="49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642910" y="1357298"/>
            <a:ext cx="450059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sz="2800" b="1" i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Equipo Directivo</a:t>
            </a:r>
          </a:p>
          <a:p>
            <a:pPr marL="342900" indent="-342900">
              <a:buAutoNum type="arabicPeriod"/>
            </a:pPr>
            <a:endParaRPr lang="es-ES" b="1" dirty="0">
              <a:latin typeface="Bodoni MT Black" pitchFamily="18" charset="0"/>
            </a:endParaRPr>
          </a:p>
        </p:txBody>
      </p:sp>
      <p:pic>
        <p:nvPicPr>
          <p:cNvPr id="1027" name="Picture 3" descr="C:\Documents and Settings\Admin\Escritorio\FOTOS PARA FICHA\S50014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5" y="4214819"/>
            <a:ext cx="1555200" cy="1489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34" name="Picture 10" descr="http://www.liceosimonbolivar.com/web/images/stories/villari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357818" y="1285860"/>
            <a:ext cx="1571636" cy="193715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36" name="Picture 12" descr="http://www.liceosimonbolivar.com/web/images/stories/Passalacqu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3" y="4143380"/>
            <a:ext cx="1338513" cy="1650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17" name="16 CuadroTexto"/>
          <p:cNvSpPr txBox="1"/>
          <p:nvPr/>
        </p:nvSpPr>
        <p:spPr>
          <a:xfrm>
            <a:off x="4000496" y="3286124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   María de la Luz Villarino </a:t>
            </a:r>
            <a:r>
              <a:rPr lang="es-ES" b="1" i="1" dirty="0" err="1" smtClean="0">
                <a:solidFill>
                  <a:schemeClr val="tx2">
                    <a:lumMod val="75000"/>
                  </a:schemeClr>
                </a:solidFill>
              </a:rPr>
              <a:t>Krumm</a:t>
            </a:r>
            <a:endParaRPr lang="es-ES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Directora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42844" y="5715016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Yolanda Passalacqua B.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Directora Administrativa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072198" y="5715016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Ana María Jamett E.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Inspectora General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143240" y="5357826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b="1" dirty="0" smtClean="0">
              <a:latin typeface="+mj-lt"/>
            </a:endParaRP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Gabriel Quiroz V.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Asesor Dirección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85728"/>
            <a:ext cx="681033" cy="1100132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Escritorio\FOTOS PARA FICHA\DSCN33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4214818"/>
            <a:ext cx="1554767" cy="157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5</a:t>
            </a:fld>
            <a:endParaRPr lang="es-ES" dirty="0"/>
          </a:p>
        </p:txBody>
      </p:sp>
      <p:pic>
        <p:nvPicPr>
          <p:cNvPr id="5" name="Picture 6" descr="C:\Documents and Settings\Admin\Escritorio\FOTOS PARA FICHA\S50018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4071942"/>
            <a:ext cx="1785600" cy="1560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Picture 18" descr="http://www.liceosimonbolivar.com/web/images/stories/Avi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071546"/>
            <a:ext cx="1785950" cy="1838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9" name="Picture 8" descr="C:\Documents and Settings\Admin\Escritorio\FOTOS PARA FICHA\S50014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214422"/>
            <a:ext cx="1785600" cy="1571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12" name="11 CuadroTexto"/>
          <p:cNvSpPr txBox="1"/>
          <p:nvPr/>
        </p:nvSpPr>
        <p:spPr>
          <a:xfrm>
            <a:off x="1000100" y="571480"/>
            <a:ext cx="5572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Equipo  Directivo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-71470" y="2786058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Elena Domínguez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Coordinadora Académica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Nivel Básico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715008" y="2857496"/>
            <a:ext cx="3357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Douglas J. Avila G.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Coordinador Académico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Enseñanza Media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85786" y="5572140"/>
            <a:ext cx="2500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Marizza  Ravello B.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Orientadora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Nivel Básico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000496" y="5577504"/>
            <a:ext cx="2571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Carlos G. Muñoz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Apoyo Orientación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Enseñanza Media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7629" y="214290"/>
            <a:ext cx="681033" cy="1100132"/>
          </a:xfrm>
          <a:prstGeom prst="rect">
            <a:avLst/>
          </a:prstGeom>
          <a:noFill/>
        </p:spPr>
      </p:pic>
      <p:pic>
        <p:nvPicPr>
          <p:cNvPr id="2050" name="Picture 2" descr="C:\Documents and Settings\Admin\Escritorio\FOTOS PARA FICHA\S50014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326" y="4072236"/>
            <a:ext cx="1785600" cy="1499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71472" y="1000108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Coordinadores de </a:t>
            </a:r>
            <a:r>
              <a:rPr lang="es-ES" sz="2800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Inspectoría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por Niveles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1406" y="3000372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err="1" smtClean="0">
                <a:solidFill>
                  <a:schemeClr val="tx2">
                    <a:lumMod val="75000"/>
                  </a:schemeClr>
                </a:solidFill>
              </a:rPr>
              <a:t>Farid</a:t>
            </a:r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  O. </a:t>
            </a:r>
            <a:r>
              <a:rPr lang="es-ES" b="1" i="1" dirty="0" err="1" smtClean="0">
                <a:solidFill>
                  <a:schemeClr val="tx2">
                    <a:lumMod val="75000"/>
                  </a:schemeClr>
                </a:solidFill>
              </a:rPr>
              <a:t>Feres</a:t>
            </a:r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  J.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Coordinador Inspectoría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1er. Ciclo Básico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00628" y="3143248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A. Lecaros  V.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Coordinadora Inspectoría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2do.Ciclo Básico</a:t>
            </a:r>
          </a:p>
        </p:txBody>
      </p:sp>
      <p:pic>
        <p:nvPicPr>
          <p:cNvPr id="16392" name="Picture 8" descr="C:\Documents and Settings\Admin\Escritorio\FOTOS PARA FICHA\S50018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714489"/>
            <a:ext cx="1944000" cy="13885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393" name="Picture 9" descr="C:\Documents and Settings\Admin\Escritorio\FotosPersonalLiceoSimonBolivar( Don Mario)-2012\14 Abril 2010 1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143380"/>
            <a:ext cx="1944000" cy="14695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12 CuadroTexto"/>
          <p:cNvSpPr txBox="1"/>
          <p:nvPr/>
        </p:nvSpPr>
        <p:spPr>
          <a:xfrm>
            <a:off x="2214546" y="5720380"/>
            <a:ext cx="4214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Myriam Chellew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Coordinadora Inspectoría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Enseñanza Media</a:t>
            </a:r>
          </a:p>
        </p:txBody>
      </p:sp>
      <p:pic>
        <p:nvPicPr>
          <p:cNvPr id="11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57166"/>
            <a:ext cx="681033" cy="1100132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Escritorio\FotosPersonalLiceoSimonBolivar( Don Mario)-2012\14 Abril 2010 1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1643050"/>
            <a:ext cx="1944000" cy="129093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142976" y="714356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Jefes de Departamento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57224" y="2571744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Farid O. Feres J.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Lenguaje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71868" y="6143644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Romy Silva M.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Religión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428992" y="4405978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Verónica Aliste O.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Biología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71472" y="4405978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Vanessa Suazo N.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Historia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215074" y="4429132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Yerko Goicovic M.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Música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215074" y="2571744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Douglas Avila G.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Matemática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084168" y="6211669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Cristina Varela J.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Educación Física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71472" y="6215082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Paola Ríos P.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Arte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86116" y="264318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Carolina Ramírez P.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Inglés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9458" name="Picture 2" descr="C:\Documents and Settings\Admin\Escritorio\FotosPersonalLiceoSimonBolivar( Don Mario)-2012\14 Abril 2010 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1785950" cy="1143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59" name="Picture 3" descr="C:\Documents and Settings\Admin\Escritorio\FotosPersonalLiceoSimonBolivar( Don Mario)-2012\14 Abril 2010 1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428736"/>
            <a:ext cx="1714512" cy="1238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1" name="Picture 5" descr="C:\Documents and Settings\Admin\Escritorio\FotosPersonalLiceoSimonBolivar( Don Mario)-2012\14 Abril 2010 2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214686"/>
            <a:ext cx="1761764" cy="114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2" name="Picture 6" descr="C:\Documents and Settings\Admin\Escritorio\FotosPersonalLiceoSimonBolivar( Don Mario)-2012\14 Abril 2010 2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3262326"/>
            <a:ext cx="1714512" cy="1095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3" name="Picture 7" descr="C:\Documents and Settings\Admin\Escritorio\FotosPersonalLiceoSimonBolivar( Don Mario)-2012\14 Abril 2010 26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5000636"/>
            <a:ext cx="1649497" cy="10953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4" name="Picture 8" descr="C:\Documents and Settings\Admin\Escritorio\FotosPersonalLiceoSimonBolivar( Don Mario)-2012\14 Abril 2010 2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3190888"/>
            <a:ext cx="1785950" cy="1166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5" name="Picture 9" descr="C:\Documents and Settings\Admin\Escritorio\FotosPersonalLiceoSimonBolivar( Don Mario)-2012\14 Abril 2010 17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14744" y="5000636"/>
            <a:ext cx="1757073" cy="1166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6" name="Picture 10" descr="C:\Documents and Settings\Admin\Escritorio\FotosPersonalLiceoSimonBolivar( Don Mario)-2012\26 Mayo 2010 Profe Simon Bolivar 01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992838" y="4976838"/>
            <a:ext cx="1864650" cy="1238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4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  <p:pic>
        <p:nvPicPr>
          <p:cNvPr id="25" name="24 Imagen" descr="http://www.liceosimonbolivar.com/web/images/stories/Avila.jpg"/>
          <p:cNvPicPr/>
          <p:nvPr/>
        </p:nvPicPr>
        <p:blipFill>
          <a:blip r:embed="rId11" cstate="print"/>
          <a:srcRect b="25325"/>
          <a:stretch>
            <a:fillRect/>
          </a:stretch>
        </p:blipFill>
        <p:spPr bwMode="auto">
          <a:xfrm>
            <a:off x="6500826" y="1357298"/>
            <a:ext cx="1713600" cy="12384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642910" y="642918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Profesores con Jefatura de Curso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00100" y="1285860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 Nivel Parvulario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85720" y="3071810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Eliana B. González C.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Pre-Kinder “A”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857488" y="314324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A. Bravo Y.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Pre-Kinder “B”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929322" y="3071810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Katherine Osses M.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Pre-Kinder “C”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42844" y="5640189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Geraldine Muñoz A.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Kinder “A”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857488" y="564357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Beatríz Canelo C.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Kinder “B”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072198" y="5572140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Carolina Vergara V.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Kinder “C”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482" name="Picture 2" descr="C:\Documents and Settings\Admin\Escritorio\FotosPersonalLiceoSimonBolivar( Don Mario)-2012\14 Abril 2010 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928802"/>
            <a:ext cx="1714512" cy="1238244"/>
          </a:xfrm>
          <a:prstGeom prst="rect">
            <a:avLst/>
          </a:prstGeom>
          <a:noFill/>
        </p:spPr>
      </p:pic>
      <p:pic>
        <p:nvPicPr>
          <p:cNvPr id="20483" name="Picture 3" descr="C:\Documents and Settings\Admin\Escritorio\FotosPersonalLiceoSimonBolivar( Don Mario)-2012\14 Abril 2010 1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928802"/>
            <a:ext cx="1717200" cy="1140327"/>
          </a:xfrm>
          <a:prstGeom prst="rect">
            <a:avLst/>
          </a:prstGeom>
          <a:noFill/>
        </p:spPr>
      </p:pic>
      <p:pic>
        <p:nvPicPr>
          <p:cNvPr id="20484" name="Picture 4" descr="C:\Documents and Settings\Admin\Escritorio\FotosPersonalLiceoSimonBolivar( Don Mario)-2012\14 Abril 2010 1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4333896"/>
            <a:ext cx="1553646" cy="1238400"/>
          </a:xfrm>
          <a:prstGeom prst="rect">
            <a:avLst/>
          </a:prstGeom>
          <a:noFill/>
        </p:spPr>
      </p:pic>
      <p:pic>
        <p:nvPicPr>
          <p:cNvPr id="20485" name="Picture 5" descr="C:\Documents and Settings\Admin\Escritorio\FotosPersonalLiceoSimonBolivar( Don Mario)-2012\14 Abril 2010 1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1928802"/>
            <a:ext cx="1819713" cy="1238400"/>
          </a:xfrm>
          <a:prstGeom prst="rect">
            <a:avLst/>
          </a:prstGeom>
          <a:noFill/>
        </p:spPr>
      </p:pic>
      <p:pic>
        <p:nvPicPr>
          <p:cNvPr id="20486" name="Picture 6" descr="C:\Documents and Settings\Admin\Escritorio\FotosPersonalLiceoSimonBolivar( Don Mario)-2012\14 Abril 2010 1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42910" y="4418886"/>
            <a:ext cx="1733703" cy="1238400"/>
          </a:xfrm>
          <a:prstGeom prst="rect">
            <a:avLst/>
          </a:prstGeom>
          <a:noFill/>
        </p:spPr>
      </p:pic>
      <p:pic>
        <p:nvPicPr>
          <p:cNvPr id="20487" name="Picture 7" descr="C:\Documents and Settings\Admin\Escritorio\FOTOS PARA FICHA\S50015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4357695"/>
            <a:ext cx="1713600" cy="1171719"/>
          </a:xfrm>
          <a:prstGeom prst="rect">
            <a:avLst/>
          </a:prstGeom>
          <a:noFill/>
        </p:spPr>
      </p:pic>
      <p:pic>
        <p:nvPicPr>
          <p:cNvPr id="1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928662" y="714356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Nivel Básico</a:t>
            </a:r>
            <a:endParaRPr lang="es-ES" sz="2800" b="1" i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57158" y="242886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Milena Zúñiga Z.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1º-A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000364" y="242886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Daniela López H.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1º-B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286512" y="242886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Iris Garrido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1º-C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57158" y="4143380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Zulema Estrella C.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2º-A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86116" y="4286256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Romina Cáceres F.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2º-B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357950" y="4143380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Daniela Moscoso B.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2º-C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57158" y="5929330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Alejandra Trivelli  O.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3º-A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286116" y="6072206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Jennifer Navarrete C.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3º-B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429388" y="607220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Carol Caroca V.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3º-C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506" name="Picture 2" descr="C:\Documents and Settings\Admin\Escritorio\FotosPersonalLiceoSimonBolivar( Don Mario)-2012\14 Abril 2010 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5" y="1285860"/>
            <a:ext cx="1764000" cy="1171406"/>
          </a:xfrm>
          <a:prstGeom prst="rect">
            <a:avLst/>
          </a:prstGeom>
          <a:noFill/>
        </p:spPr>
      </p:pic>
      <p:pic>
        <p:nvPicPr>
          <p:cNvPr id="21507" name="Picture 3" descr="C:\Documents and Settings\Admin\Escritorio\FotosPersonalLiceoSimonBolivar( Don Mario)-2012\14 Abril 2010 1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786321"/>
            <a:ext cx="1643074" cy="1170000"/>
          </a:xfrm>
          <a:prstGeom prst="rect">
            <a:avLst/>
          </a:prstGeom>
          <a:noFill/>
        </p:spPr>
      </p:pic>
      <p:pic>
        <p:nvPicPr>
          <p:cNvPr id="21508" name="Picture 4" descr="C:\Documents and Settings\Admin\Escritorio\FotosPersonalLiceoSimonBolivar( Don Mario)-2012\14 Abril 2010 1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3" y="1262062"/>
            <a:ext cx="1764000" cy="1171406"/>
          </a:xfrm>
          <a:prstGeom prst="rect">
            <a:avLst/>
          </a:prstGeom>
          <a:noFill/>
        </p:spPr>
      </p:pic>
      <p:pic>
        <p:nvPicPr>
          <p:cNvPr id="21509" name="Picture 5" descr="C:\Documents and Settings\Admin\Escritorio\FotosPersonalLiceoSimonBolivar( Don Mario)-2012\14 Abril 2010 1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2997224"/>
            <a:ext cx="1761883" cy="1170000"/>
          </a:xfrm>
          <a:prstGeom prst="rect">
            <a:avLst/>
          </a:prstGeom>
          <a:noFill/>
        </p:spPr>
      </p:pic>
      <p:pic>
        <p:nvPicPr>
          <p:cNvPr id="21510" name="Picture 6" descr="C:\Documents and Settings\Admin\Escritorio\FotosPersonalLiceoSimonBolivar( Don Mario)-2012\14 Abril 2010 1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1262062"/>
            <a:ext cx="1757073" cy="1166806"/>
          </a:xfrm>
          <a:prstGeom prst="rect">
            <a:avLst/>
          </a:prstGeom>
          <a:noFill/>
        </p:spPr>
      </p:pic>
      <p:pic>
        <p:nvPicPr>
          <p:cNvPr id="21511" name="Picture 7" descr="C:\Documents and Settings\Admin\Escritorio\FotosPersonalLiceoSimonBolivar( Don Mario)-2012\26 Mayo 2010 Profe Simon Bolivar 0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2973225"/>
            <a:ext cx="1762116" cy="1170155"/>
          </a:xfrm>
          <a:prstGeom prst="rect">
            <a:avLst/>
          </a:prstGeom>
          <a:noFill/>
        </p:spPr>
      </p:pic>
      <p:pic>
        <p:nvPicPr>
          <p:cNvPr id="21512" name="Picture 8" descr="C:\Documents and Settings\Admin\Escritorio\FOTOS PARA FICHA\S5001548.JPG"/>
          <p:cNvPicPr>
            <a:picLocks noChangeAspect="1" noChangeArrowheads="1"/>
          </p:cNvPicPr>
          <p:nvPr/>
        </p:nvPicPr>
        <p:blipFill>
          <a:blip r:embed="rId8" cstate="print"/>
          <a:srcRect l="7393"/>
          <a:stretch>
            <a:fillRect/>
          </a:stretch>
        </p:blipFill>
        <p:spPr bwMode="auto">
          <a:xfrm>
            <a:off x="3571868" y="3214685"/>
            <a:ext cx="1789786" cy="1170000"/>
          </a:xfrm>
          <a:prstGeom prst="rect">
            <a:avLst/>
          </a:prstGeom>
          <a:noFill/>
        </p:spPr>
      </p:pic>
      <p:pic>
        <p:nvPicPr>
          <p:cNvPr id="21513" name="Picture 9" descr="C:\Documents and Settings\Admin\Escritorio\FOTOS PARA FICHA\S500155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43306" y="4929197"/>
            <a:ext cx="1660567" cy="1170000"/>
          </a:xfrm>
          <a:prstGeom prst="rect">
            <a:avLst/>
          </a:prstGeom>
          <a:noFill/>
        </p:spPr>
      </p:pic>
      <p:pic>
        <p:nvPicPr>
          <p:cNvPr id="21514" name="Picture 10" descr="C:\Documents and Settings\Admin\Escritorio\FOTOS PARA FICHA\S500186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43702" y="4929198"/>
            <a:ext cx="1857388" cy="1170000"/>
          </a:xfrm>
          <a:prstGeom prst="rect">
            <a:avLst/>
          </a:prstGeom>
          <a:noFill/>
        </p:spPr>
      </p:pic>
      <p:pic>
        <p:nvPicPr>
          <p:cNvPr id="23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4282" y="257166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34" y="207167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Yaney  Campos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4º-A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214678" y="207167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Cecilia Aracena F.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4º-B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286512" y="207167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Solange Ipinza L.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4º-C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28596" y="4000504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A Arata S.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5º-A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14678" y="2928934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929322" y="3929066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E. González L.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5º-C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28596" y="5857892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Jeannette Soto U.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6º-A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357554" y="5929330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J. Gómez S.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6º-B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357950" y="5929330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Juana Fernández H.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6º-C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428992" y="4000504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A. Reyes C.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5º-B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2530" name="Picture 2" descr="C:\Documents and Settings\Admin\Escritorio\FotosPersonalLiceoSimonBolivar( Don Mario)-2012\14 Abril 2010 0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6713" y="928670"/>
            <a:ext cx="1756461" cy="1166400"/>
          </a:xfrm>
          <a:prstGeom prst="rect">
            <a:avLst/>
          </a:prstGeom>
          <a:noFill/>
        </p:spPr>
      </p:pic>
      <p:pic>
        <p:nvPicPr>
          <p:cNvPr id="22531" name="Picture 3" descr="C:\Documents and Settings\Admin\Escritorio\FotosPersonalLiceoSimonBolivar( Don Mario)-2012\14 Abril 2010 1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928670"/>
            <a:ext cx="1762116" cy="1170155"/>
          </a:xfrm>
          <a:prstGeom prst="rect">
            <a:avLst/>
          </a:prstGeom>
          <a:noFill/>
        </p:spPr>
      </p:pic>
      <p:pic>
        <p:nvPicPr>
          <p:cNvPr id="22532" name="Picture 4" descr="C:\Documents and Settings\Admin\Escritorio\FotosPersonalLiceoSimonBolivar( Don Mario)-2012\14 Abril 2010 1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691492"/>
            <a:ext cx="1756461" cy="1166400"/>
          </a:xfrm>
          <a:prstGeom prst="rect">
            <a:avLst/>
          </a:prstGeom>
          <a:noFill/>
        </p:spPr>
      </p:pic>
      <p:pic>
        <p:nvPicPr>
          <p:cNvPr id="22533" name="Picture 5" descr="C:\Documents and Settings\Admin\Escritorio\FotosPersonalLiceoSimonBolivar( Don Mario)-2012\14 Abril 2010 1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4691492"/>
            <a:ext cx="1679234" cy="1166400"/>
          </a:xfrm>
          <a:prstGeom prst="rect">
            <a:avLst/>
          </a:prstGeom>
          <a:noFill/>
        </p:spPr>
      </p:pic>
      <p:pic>
        <p:nvPicPr>
          <p:cNvPr id="22534" name="Picture 6" descr="C:\Documents and Settings\Admin\Escritorio\FotosPersonalLiceoSimonBolivar( Don Mario)-2012\14 Abril 2010 1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905278"/>
            <a:ext cx="1756461" cy="1166400"/>
          </a:xfrm>
          <a:prstGeom prst="rect">
            <a:avLst/>
          </a:prstGeom>
          <a:noFill/>
        </p:spPr>
      </p:pic>
      <p:pic>
        <p:nvPicPr>
          <p:cNvPr id="22535" name="Picture 7" descr="C:\Documents and Settings\Admin\Escritorio\FotosPersonalLiceoSimonBolivar( Don Mario)-2012\14 Abril 2010 19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2833697"/>
            <a:ext cx="1821357" cy="1166807"/>
          </a:xfrm>
          <a:prstGeom prst="rect">
            <a:avLst/>
          </a:prstGeom>
          <a:noFill/>
        </p:spPr>
      </p:pic>
      <p:pic>
        <p:nvPicPr>
          <p:cNvPr id="22536" name="Picture 8" descr="C:\Documents and Settings\Admin\Escritorio\FotosPersonalLiceoSimonBolivar( Don Mario)-2012\14 Abril 2010 2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4762930"/>
            <a:ext cx="1756461" cy="1166400"/>
          </a:xfrm>
          <a:prstGeom prst="rect">
            <a:avLst/>
          </a:prstGeom>
          <a:noFill/>
        </p:spPr>
      </p:pic>
      <p:pic>
        <p:nvPicPr>
          <p:cNvPr id="22537" name="Picture 9" descr="C:\Documents and Settings\Admin\Escritorio\FotosPersonalLiceoSimonBolivar( Don Mario)-2012\14 Abril 2010 25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00826" y="2773466"/>
            <a:ext cx="1740197" cy="1155600"/>
          </a:xfrm>
          <a:prstGeom prst="rect">
            <a:avLst/>
          </a:prstGeom>
          <a:noFill/>
        </p:spPr>
      </p:pic>
      <p:pic>
        <p:nvPicPr>
          <p:cNvPr id="22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285728"/>
            <a:ext cx="681033" cy="110013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786" y="2834104"/>
            <a:ext cx="1785950" cy="116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11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85786" y="250030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Andrea Castillo G.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7º-A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357554" y="250030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Romy Silva M.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7º-B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357950" y="250030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Farid O. Feres J.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7º-C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8596" y="500063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Pamela Rejas P.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8º-A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143240" y="507207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Rossana Sepúlveda A.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8º-B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357950" y="500063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Diego Cubillos P.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8º-C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554" name="Picture 2" descr="C:\Documents and Settings\Admin\Escritorio\FOTOS PARA FICHA\DSC03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142984"/>
            <a:ext cx="1571636" cy="117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4" name="Picture 2" descr="C:\Documents and Settings\Admin\Escritorio\FotosPersonalLiceoSimonBolivar( Don Mario)-2012\14 Abril 2010 1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1" y="1214422"/>
            <a:ext cx="1714512" cy="117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5" name="Picture 9" descr="C:\Documents and Settings\Admin\Escritorio\FotosPersonalLiceoSimonBolivar( Don Mario)-2012\14 Abril 2010 1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1214422"/>
            <a:ext cx="1761884" cy="117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23555" name="Picture 3" descr="C:\Documents and Settings\Admin\Escritorio\FOTOS PARA FICHA\S50018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3571876"/>
            <a:ext cx="1560000" cy="117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23556" name="Picture 4" descr="C:\Documents and Settings\Admin\Escritorio\FOTOS PARA FICHA\S50014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3643314"/>
            <a:ext cx="1560000" cy="117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23557" name="Picture 5" descr="C:\Documents and Settings\Admin\Escritorio\FOTOS PARA FICHA\S500144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3643314"/>
            <a:ext cx="1560000" cy="117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1538" y="642918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Enseñanza Media</a:t>
            </a:r>
            <a:endParaRPr lang="es-ES" sz="2800" b="1" i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4282" y="2357430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Cristian Vallejos C.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786050" y="250030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Verónica Quintanilla O.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143636" y="242886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Myriam Chellew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IIº-A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7158" y="4357694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María E. González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IIº-B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357554" y="428625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Verónica Aliste O.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IIIº-A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215074" y="428625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Yerko Fuentes R.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IIIº-B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928794" y="600076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Yerko  Goicovic  M.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IVº-A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072066" y="600076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Vanessa Suazo N.</a:t>
            </a:r>
          </a:p>
          <a:p>
            <a:pPr algn="ctr"/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IVº-B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4578" name="Picture 2" descr="C:\Documents and Settings\Admin\Escritorio\FOTOS PARA FICHA\S50018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1428736"/>
            <a:ext cx="1626461" cy="1076400"/>
          </a:xfrm>
          <a:prstGeom prst="rect">
            <a:avLst/>
          </a:prstGeom>
          <a:noFill/>
        </p:spPr>
      </p:pic>
      <p:pic>
        <p:nvPicPr>
          <p:cNvPr id="24579" name="Picture 3" descr="C:\Documents and Settings\Admin\Escritorio\FotosPersonalLiceoSimonBolivar( Don Mario)-2012\14 Abril 2010 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7" y="3143248"/>
            <a:ext cx="1614621" cy="1076400"/>
          </a:xfrm>
          <a:prstGeom prst="rect">
            <a:avLst/>
          </a:prstGeom>
          <a:noFill/>
        </p:spPr>
      </p:pic>
      <p:pic>
        <p:nvPicPr>
          <p:cNvPr id="24580" name="Picture 4" descr="C:\Documents and Settings\Admin\Escritorio\FotosPersonalLiceoSimonBolivar( Don Mario)-2012\14 Abril 2010 1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285860"/>
            <a:ext cx="1620000" cy="1075781"/>
          </a:xfrm>
          <a:prstGeom prst="rect">
            <a:avLst/>
          </a:prstGeom>
          <a:noFill/>
        </p:spPr>
      </p:pic>
      <p:pic>
        <p:nvPicPr>
          <p:cNvPr id="24581" name="Picture 5" descr="C:\Documents and Settings\Admin\Escritorio\FotosPersonalLiceoSimonBolivar( Don Mario)-2012\14 Abril 2010 1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1357298"/>
            <a:ext cx="1619240" cy="1075277"/>
          </a:xfrm>
          <a:prstGeom prst="rect">
            <a:avLst/>
          </a:prstGeom>
          <a:noFill/>
        </p:spPr>
      </p:pic>
      <p:pic>
        <p:nvPicPr>
          <p:cNvPr id="24582" name="Picture 6" descr="C:\Documents and Settings\Admin\Escritorio\FotosPersonalLiceoSimonBolivar( Don Mario)-2012\14 Abril 2010 1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3210475"/>
            <a:ext cx="1620000" cy="1075781"/>
          </a:xfrm>
          <a:prstGeom prst="rect">
            <a:avLst/>
          </a:prstGeom>
          <a:noFill/>
        </p:spPr>
      </p:pic>
      <p:pic>
        <p:nvPicPr>
          <p:cNvPr id="24583" name="Picture 7" descr="C:\Documents and Settings\Admin\Escritorio\FotosPersonalLiceoSimonBolivar( Don Mario)-2012\14 Abril 2010 2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3139037"/>
            <a:ext cx="1620000" cy="1075781"/>
          </a:xfrm>
          <a:prstGeom prst="rect">
            <a:avLst/>
          </a:prstGeom>
          <a:noFill/>
        </p:spPr>
      </p:pic>
      <p:pic>
        <p:nvPicPr>
          <p:cNvPr id="24584" name="Picture 8" descr="C:\Documents and Settings\Admin\Escritorio\FotosPersonalLiceoSimonBolivar( Don Mario)-2012\14 Abril 2010 20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71670" y="5000637"/>
            <a:ext cx="1620000" cy="1075781"/>
          </a:xfrm>
          <a:prstGeom prst="rect">
            <a:avLst/>
          </a:prstGeom>
          <a:noFill/>
        </p:spPr>
      </p:pic>
      <p:pic>
        <p:nvPicPr>
          <p:cNvPr id="24585" name="Picture 9" descr="C:\Documents and Settings\Admin\Escritorio\FotosPersonalLiceoSimonBolivar( Don Mario)-2012\14 Abril 2010 22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8" y="5000636"/>
            <a:ext cx="1620000" cy="1075781"/>
          </a:xfrm>
          <a:prstGeom prst="rect">
            <a:avLst/>
          </a:prstGeom>
          <a:noFill/>
        </p:spPr>
      </p:pic>
      <p:pic>
        <p:nvPicPr>
          <p:cNvPr id="21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1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1538" y="135729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Personal del Colegio</a:t>
            </a:r>
            <a:endParaRPr lang="es-CR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285852" y="2000240"/>
          <a:ext cx="6096000" cy="4477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346"/>
                <a:gridCol w="1309654"/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s-CR" dirty="0" smtClean="0">
                          <a:latin typeface="+mj-lt"/>
                        </a:rPr>
                        <a:t>PERSONAL</a:t>
                      </a:r>
                      <a:endParaRPr lang="es-CR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dirty="0" smtClean="0">
                          <a:latin typeface="+mj-lt"/>
                        </a:rPr>
                        <a:t>CANTIDAD</a:t>
                      </a:r>
                      <a:endParaRPr lang="es-CR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EQUIPO DIRECTIVO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4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ÀPOYO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EQUIPO DIRECTIVO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4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DOCENTES AULA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67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. DOCENTES OTRAS FUNCIONES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10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PROFESIONALES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APOYO CENTRO DE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CR" sz="18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 APRENDIZAJE ( CDA)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18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ADMINISTRATIVOS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13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PARADOCENTES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13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ENFERMERA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AUXILIAR SERVICIOS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2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EMPRESA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EXTERNA DE ASEO</a:t>
                      </a:r>
                      <a:endParaRPr lang="es-CR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8</a:t>
                      </a:r>
                      <a:endParaRPr lang="es-CR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14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071538" y="1000108"/>
            <a:ext cx="34483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Licencias Médicas</a:t>
            </a:r>
            <a:endParaRPr lang="es-E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71538" y="1928802"/>
          <a:ext cx="6786609" cy="4491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203"/>
                <a:gridCol w="2024077"/>
                <a:gridCol w="2500329"/>
              </a:tblGrid>
              <a:tr h="782956"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MES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aseline="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baseline="0" dirty="0" smtClean="0">
                          <a:latin typeface="+mj-lt"/>
                        </a:rPr>
                        <a:t> Nº FUNCIONARIOS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Nº DIAS 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MARZO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42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ABRIL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9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45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MAYO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20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219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JUNIO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21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209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JULIO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21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206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AGOSTO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21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337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SEPTIEMBRE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12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100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OCTUBRE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20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216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NOVIEMBRE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60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TOTAL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132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1.434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15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142976" y="928670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Fotografía Institucional</a:t>
            </a:r>
            <a:endParaRPr lang="es-CR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681033" cy="110013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00174"/>
            <a:ext cx="778674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714356"/>
            <a:ext cx="8229600" cy="714372"/>
          </a:xfrm>
        </p:spPr>
        <p:txBody>
          <a:bodyPr>
            <a:noAutofit/>
          </a:bodyPr>
          <a:lstStyle/>
          <a:p>
            <a:r>
              <a:rPr lang="es-ES" sz="34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</a:t>
            </a:r>
            <a:r>
              <a:rPr lang="es-ES" sz="34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Centro  de Padres y Apoderados</a:t>
            </a:r>
            <a:endParaRPr lang="es-ES" sz="34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16</a:t>
            </a:fld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785786" y="1500174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Directiva Centro General de Padres</a:t>
            </a:r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.</a:t>
            </a:r>
            <a:endParaRPr lang="es-ES" sz="24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857224" y="2000240"/>
          <a:ext cx="7572427" cy="2048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2649925"/>
                <a:gridCol w="420812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Nº</a:t>
                      </a:r>
                      <a:endParaRPr lang="es-E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CARGO</a:t>
                      </a:r>
                      <a:endParaRPr lang="es-E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NOMBRE APODERADO (A)</a:t>
                      </a:r>
                      <a:endParaRPr lang="es-E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1.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PRESIDENTE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GLORIA REYES GONZÁLEZ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2.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SECRETARIO(A)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PAMELA</a:t>
                      </a:r>
                      <a:r>
                        <a:rPr lang="es-ES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MILLÁN SOTO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TESORERO(A)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MARISOL BUSTAMANTE FUENTES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4.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DIRECTOR(A)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PATRICIO MIRANDA PARRAGUEZ</a:t>
                      </a:r>
                    </a:p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BLANCA MARIATEGUI ZAPATA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785786" y="4572008"/>
          <a:ext cx="7715308" cy="2057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2143140"/>
                <a:gridCol w="3786214"/>
                <a:gridCol w="928698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Nº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 CARGO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NOMBRE ALUMNO(A)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CURSO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29065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1.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PRESIDENTE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ISABELLA PEREZ ALVAREZ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IIºA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10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2.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VICE-PRESIDENTE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CESARR ARAVEN A</a:t>
                      </a:r>
                      <a:r>
                        <a:rPr lang="es-ES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DIAZ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IIºA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065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3.</a:t>
                      </a:r>
                    </a:p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4.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SECRETARIO(A)</a:t>
                      </a:r>
                    </a:p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SECRETARIA FINANZAS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MARIA FDA.VÁSQUEZ GSCHWIND</a:t>
                      </a:r>
                    </a:p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JAVIERA AYALA MORALES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IIºA</a:t>
                      </a:r>
                    </a:p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IºB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065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5.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DELEGADA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MERY ROMERO YÁÑEZ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IIIºB</a:t>
                      </a:r>
                      <a:endParaRPr lang="es-E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857224" y="4143380"/>
            <a:ext cx="764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Directiva  Sub-Centro   de Alumnos</a:t>
            </a:r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57166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Escritorio\20120813_4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58293"/>
            <a:ext cx="4071966" cy="2513649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Escritorio\20120813_45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714884"/>
            <a:ext cx="2500330" cy="201600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Escritorio\20120813_45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500174"/>
            <a:ext cx="3929090" cy="2428892"/>
          </a:xfrm>
          <a:prstGeom prst="rect">
            <a:avLst/>
          </a:prstGeom>
          <a:noFill/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17</a:t>
            </a:fld>
            <a:endParaRPr lang="es-ES" dirty="0"/>
          </a:p>
        </p:txBody>
      </p:sp>
      <p:pic>
        <p:nvPicPr>
          <p:cNvPr id="2053" name="Picture 5" descr="C:\Documents and Settings\Admin\Escritorio\20120813_45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699148"/>
            <a:ext cx="2500330" cy="2016000"/>
          </a:xfrm>
          <a:prstGeom prst="rect">
            <a:avLst/>
          </a:prstGeom>
          <a:noFill/>
        </p:spPr>
      </p:pic>
      <p:pic>
        <p:nvPicPr>
          <p:cNvPr id="8" name="Picture 2" descr="C:\Users\lenovo\Desktop\FOTOS\SNED\S500198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4500570"/>
            <a:ext cx="364333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571472" y="4071942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Sub- Centro de Alumnos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0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285728"/>
            <a:ext cx="681033" cy="1100132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785786" y="714356"/>
            <a:ext cx="50006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Directiva Centro General</a:t>
            </a:r>
          </a:p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de Padres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18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000100" y="642918"/>
            <a:ext cx="750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4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r>
              <a:rPr lang="es-CR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Infraestructura        </a:t>
            </a:r>
          </a:p>
          <a:p>
            <a:r>
              <a:rPr lang="es-CR" sz="2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      9.417 m</a:t>
            </a:r>
            <a:r>
              <a:rPr lang="es-CR" sz="7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</a:t>
            </a:r>
            <a:r>
              <a:rPr lang="es-CR" sz="2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Construídos (incluyendo subterráneo)</a:t>
            </a:r>
          </a:p>
          <a:p>
            <a:r>
              <a:rPr lang="es-CR" sz="2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      7.238 m2 Construídos ( sin incluir subterráneo)</a:t>
            </a:r>
            <a:endParaRPr lang="es-CR" sz="2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715140" y="5857892"/>
            <a:ext cx="1857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</a:t>
            </a:r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Laboratorios</a:t>
            </a:r>
            <a:endParaRPr lang="es-CR" sz="1600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857620" y="5786454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Biblioteca</a:t>
            </a:r>
            <a:endParaRPr lang="es-CR" sz="1600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214414" y="3571876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Enfermer</a:t>
            </a:r>
            <a:r>
              <a:rPr lang="es-CR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ía</a:t>
            </a:r>
            <a:endParaRPr lang="es-CR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85786" y="5929330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Gimnasio</a:t>
            </a:r>
            <a:endParaRPr lang="es-CR" sz="1600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357950" y="3786190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Oficinas</a:t>
            </a:r>
            <a:endParaRPr lang="es-CR" sz="1600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2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681033" cy="1100132"/>
          </a:xfrm>
          <a:prstGeom prst="rect">
            <a:avLst/>
          </a:prstGeom>
          <a:noFill/>
        </p:spPr>
      </p:pic>
      <p:pic>
        <p:nvPicPr>
          <p:cNvPr id="17" name="Picture 7" descr="C:\Users\lenovo\Desktop\Fotos infraestructura Liceo Simón B\P10003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071678"/>
            <a:ext cx="335758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 descr="C:\Users\lenovo\Desktop\Fotos infraestructura Liceo Simón B\S50022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143116"/>
            <a:ext cx="3286148" cy="164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F:\Amorcito\100SSCAM\S50011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4214818"/>
            <a:ext cx="264320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 descr="C:\Users\lenovo\Desktop\FOTOS\DSC029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357694"/>
            <a:ext cx="2857520" cy="158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3" descr="C:\Users\lenovo\Desktop\Fotos infraestructura Liceo Simón B\DSC036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4214818"/>
            <a:ext cx="3000396" cy="1595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C7FA0-51C0-45FB-889B-7FD3E1B174C1}" type="slidenum">
              <a:rPr lang="es-ES"/>
              <a:pPr>
                <a:defRPr/>
              </a:pPr>
              <a:t>19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755650" y="476250"/>
            <a:ext cx="8072438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4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r>
              <a:rPr lang="es-CR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  <a:cs typeface="+mn-cs"/>
              </a:rPr>
              <a:t>Equipamiento  </a:t>
            </a:r>
            <a:r>
              <a:rPr lang="es-CR" sz="4000" b="1" dirty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  <a:cs typeface="+mn-cs"/>
              </a:rPr>
              <a:t>2012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00034" y="3357562"/>
            <a:ext cx="29289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Perímetro del Colegio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000760" y="6232547"/>
            <a:ext cx="2643190" cy="339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Pintura Colegio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71472" y="6233718"/>
            <a:ext cx="37862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  Graderías </a:t>
            </a: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Cerradas  y Abiertas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286116" y="2928934"/>
            <a:ext cx="2286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Caseta de Seguridad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6143636" y="3357562"/>
            <a:ext cx="2786082" cy="338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  <a:cs typeface="+mn-cs"/>
              </a:rPr>
              <a:t>     </a:t>
            </a:r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Rejas </a:t>
            </a: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de Seguridad</a:t>
            </a:r>
          </a:p>
        </p:txBody>
      </p:sp>
      <p:pic>
        <p:nvPicPr>
          <p:cNvPr id="22540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681037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2" descr="E:\DCIM\101MSDCF\DSC029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00174"/>
            <a:ext cx="2786082" cy="1881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Picture 2" descr="E:\DCIM\100SSCAM\S50012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357298"/>
            <a:ext cx="2571768" cy="160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3" name="Picture 3" descr="E:\DCIM\101MSDCF\DSC029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214422"/>
            <a:ext cx="292895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4" name="Picture 2" descr="C:\Users\lenovo\Desktop\FOTOS\Nueva carpeta\S50013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4133864"/>
            <a:ext cx="3357586" cy="215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8" name="Picture 5" descr="C:\Users\lenovo\Desktop\Fotos infraestructura Liceo Simón B\S50021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4071942"/>
            <a:ext cx="357190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20</a:t>
            </a:fld>
            <a:endParaRPr lang="es-ES" dirty="0"/>
          </a:p>
        </p:txBody>
      </p:sp>
      <p:pic>
        <p:nvPicPr>
          <p:cNvPr id="1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29" y="328604"/>
            <a:ext cx="681033" cy="1100132"/>
          </a:xfrm>
          <a:prstGeom prst="rect">
            <a:avLst/>
          </a:prstGeom>
          <a:noFill/>
        </p:spPr>
      </p:pic>
      <p:pic>
        <p:nvPicPr>
          <p:cNvPr id="16" name="Picture 2" descr="C:\Users\lenovo\Desktop\FOTOS\DSC018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714752"/>
            <a:ext cx="3929090" cy="237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lenovo\Desktop\Fotos infraestructura Liceo Simón B\P10003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571480"/>
            <a:ext cx="464347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C:\Users\lenovo\Desktop\Fotos infraestructura Liceo Simón B\S50021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857628"/>
            <a:ext cx="392909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4357686" y="3143248"/>
            <a:ext cx="45720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  <a:cs typeface="+mn-cs"/>
              </a:rPr>
              <a:t>            </a:t>
            </a:r>
            <a:r>
              <a:rPr lang="es-CR" sz="16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Módulos </a:t>
            </a: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Atención Apoderados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714348" y="6072206"/>
            <a:ext cx="350043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Mobiliario Enseñanza Media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5786446" y="6161109"/>
            <a:ext cx="22860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1600" b="1" dirty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  <a:cs typeface="+mn-cs"/>
              </a:rPr>
              <a:t>Mobiliario Kínder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928662" y="571480"/>
            <a:ext cx="32147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R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  <a:cs typeface="+mn-cs"/>
              </a:rPr>
              <a:t>         </a:t>
            </a:r>
            <a:r>
              <a:rPr lang="es-CR" sz="3200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Equipamiento 2012</a:t>
            </a:r>
            <a:endParaRPr lang="es-CR" sz="3200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2976" y="642918"/>
            <a:ext cx="6900882" cy="928686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Presupuesto 2012</a:t>
            </a:r>
            <a:endParaRPr lang="es-ES" sz="40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21</a:t>
            </a:fld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681033" cy="1100132"/>
          </a:xfrm>
          <a:prstGeom prst="rect">
            <a:avLst/>
          </a:prstGeom>
          <a:noFill/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71472" y="2285992"/>
          <a:ext cx="7786743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/>
                <a:gridCol w="1714512"/>
                <a:gridCol w="2285385"/>
                <a:gridCol w="1929458"/>
              </a:tblGrid>
              <a:tr h="442278">
                <a:tc>
                  <a:txBody>
                    <a:bodyPr/>
                    <a:lstStyle/>
                    <a:p>
                      <a:pPr algn="ctr"/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INGRESOS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MONTO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EGRESOS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MONTO</a:t>
                      </a:r>
                    </a:p>
                    <a:p>
                      <a:pPr algn="ctr"/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278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Subvención</a:t>
                      </a:r>
                      <a:r>
                        <a:rPr lang="es-ES" sz="1800" b="1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 Fiscal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977.871.472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Gastos de Personal</a:t>
                      </a:r>
                    </a:p>
                    <a:p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1.460.482.301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278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Subvención Municipal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678.274.798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Gastos de Funcionamiento</a:t>
                      </a:r>
                    </a:p>
                    <a:p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sz="1800" b="1" dirty="0" smtClean="0">
                        <a:solidFill>
                          <a:schemeClr val="tx2"/>
                        </a:solidFill>
                        <a:latin typeface="+mj-lt"/>
                      </a:endParaRPr>
                    </a:p>
                    <a:p>
                      <a:pPr algn="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200.471.570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278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Ingresos Propios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4.807.601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Gastos de Programas</a:t>
                      </a:r>
                    </a:p>
                    <a:p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                    0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278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Total Ingresos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1.660.953.871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Total Egresos</a:t>
                      </a:r>
                    </a:p>
                    <a:p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1.660.953.871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22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14414" y="1643050"/>
            <a:ext cx="57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Matrícula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:    1.132 Alumnos 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214414" y="2143116"/>
          <a:ext cx="6643735" cy="3972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0206"/>
                <a:gridCol w="1175882"/>
                <a:gridCol w="1175882"/>
                <a:gridCol w="1117088"/>
                <a:gridCol w="1234677"/>
              </a:tblGrid>
              <a:tr h="642942">
                <a:tc>
                  <a:txBody>
                    <a:bodyPr/>
                    <a:lstStyle/>
                    <a:p>
                      <a:pPr algn="ctr"/>
                      <a:endParaRPr lang="es-ES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NIVEL</a:t>
                      </a:r>
                      <a:endParaRPr lang="es-ES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s-E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CURSOS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HOMBRES</a:t>
                      </a:r>
                      <a:endParaRPr lang="es-ES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MUJERES</a:t>
                      </a:r>
                      <a:endParaRPr lang="es-ES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TOTAL</a:t>
                      </a:r>
                      <a:endParaRPr lang="es-ES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PARVULOS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6</a:t>
                      </a:r>
                      <a:endParaRPr lang="es-ES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85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68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ES" sz="1800" b="1" i="0" u="none" strike="noStrike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es-E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153</a:t>
                      </a:r>
                    </a:p>
                    <a:p>
                      <a:pPr algn="ctr" fontAlgn="t"/>
                      <a:endParaRPr lang="es-E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BASICA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24</a:t>
                      </a:r>
                      <a:endParaRPr lang="es-ES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363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347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ES" sz="1800" b="1" i="0" u="none" strike="noStrike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es-E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710</a:t>
                      </a:r>
                    </a:p>
                    <a:p>
                      <a:pPr algn="ctr" fontAlgn="t"/>
                      <a:endParaRPr lang="es-E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MEDIA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8</a:t>
                      </a:r>
                      <a:endParaRPr lang="es-ES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138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131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ES" sz="1800" b="1" i="0" u="none" strike="noStrike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es-E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269</a:t>
                      </a:r>
                    </a:p>
                    <a:p>
                      <a:pPr algn="ctr" fontAlgn="t"/>
                      <a:endParaRPr lang="es-E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TOTAL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38</a:t>
                      </a:r>
                      <a:endParaRPr lang="es-ES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586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/>
                        </a:rPr>
                        <a:t>546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ES" sz="1800" b="1" i="0" u="none" strike="noStrike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es-ES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1132</a:t>
                      </a:r>
                    </a:p>
                    <a:p>
                      <a:pPr algn="ctr" fontAlgn="t"/>
                      <a:endParaRPr lang="es-ES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1000100" y="1000108"/>
            <a:ext cx="6929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32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</a:t>
            </a:r>
            <a:r>
              <a:rPr lang="es-CR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Matrícula del Colegio</a:t>
            </a:r>
            <a:endParaRPr lang="es-CR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0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23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857192" y="500042"/>
            <a:ext cx="75010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32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r>
              <a:rPr lang="es-CR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Raciones Autorizadas Alumnos </a:t>
            </a:r>
          </a:p>
          <a:p>
            <a:pPr algn="ctr"/>
            <a:r>
              <a:rPr lang="es-CR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Becados por JUNAEB</a:t>
            </a:r>
            <a:endParaRPr lang="es-CR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285852" y="1857364"/>
          <a:ext cx="614366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560"/>
                <a:gridCol w="2474532"/>
                <a:gridCol w="1706575"/>
              </a:tblGrid>
              <a:tr h="556007">
                <a:tc>
                  <a:txBody>
                    <a:bodyPr/>
                    <a:lstStyle/>
                    <a:p>
                      <a:pPr algn="ctr"/>
                      <a:endParaRPr lang="es-CR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dirty="0" smtClean="0">
                          <a:latin typeface="+mj-lt"/>
                        </a:rPr>
                        <a:t>DESAYUNO</a:t>
                      </a:r>
                    </a:p>
                    <a:p>
                      <a:pPr algn="ctr"/>
                      <a:endParaRPr lang="es-CR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dirty="0" smtClean="0">
                          <a:latin typeface="+mj-lt"/>
                        </a:rPr>
                        <a:t>ALMUERZO</a:t>
                      </a:r>
                      <a:endParaRPr lang="es-CR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dirty="0" smtClean="0">
                          <a:latin typeface="+mj-lt"/>
                        </a:rPr>
                        <a:t>TOTAL</a:t>
                      </a:r>
                    </a:p>
                    <a:p>
                      <a:pPr algn="ctr"/>
                      <a:endParaRPr lang="es-CR" dirty="0" smtClean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3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494</a:t>
                      </a:r>
                    </a:p>
                    <a:p>
                      <a:pPr algn="ctr"/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495</a:t>
                      </a:r>
                    </a:p>
                    <a:p>
                      <a:pPr algn="ctr"/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989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714380" cy="1154000"/>
          </a:xfrm>
          <a:prstGeom prst="rect">
            <a:avLst/>
          </a:prstGeom>
          <a:noFill/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285852" y="4572008"/>
          <a:ext cx="6072230" cy="1364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57"/>
                <a:gridCol w="2651254"/>
                <a:gridCol w="1111819"/>
              </a:tblGrid>
              <a:tr h="815044">
                <a:tc>
                  <a:txBody>
                    <a:bodyPr/>
                    <a:lstStyle/>
                    <a:p>
                      <a:pPr algn="ctr"/>
                      <a:endParaRPr lang="es-CR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dirty="0" smtClean="0">
                          <a:latin typeface="+mj-lt"/>
                        </a:rPr>
                        <a:t>DESAYUNO</a:t>
                      </a:r>
                      <a:endParaRPr lang="es-CR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dirty="0" smtClean="0">
                          <a:latin typeface="+mj-lt"/>
                        </a:rPr>
                        <a:t>ALMUERZO</a:t>
                      </a:r>
                      <a:endParaRPr lang="es-CR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R" b="1" kern="1200" dirty="0" smtClean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R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TOTAL</a:t>
                      </a:r>
                    </a:p>
                    <a:p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34"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102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101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203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1214414" y="3429000"/>
            <a:ext cx="6858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Raciones Autorizadas según   Convenio Corporación</a:t>
            </a:r>
            <a:endParaRPr lang="es-CR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24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857192" y="500042"/>
            <a:ext cx="7501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32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r>
              <a:rPr lang="es-CR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Alumnos Prioritarios 2012</a:t>
            </a:r>
            <a:endParaRPr lang="es-CR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714380" cy="115400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1214414" y="3429000"/>
            <a:ext cx="6858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Alumnos Prioritarios 2013</a:t>
            </a:r>
            <a:endParaRPr lang="es-CR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524000" y="1397000"/>
          <a:ext cx="5715040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/>
                <a:gridCol w="1857388"/>
              </a:tblGrid>
              <a:tr h="120966"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Nivel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Cantidad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Prebásica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37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Básica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140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Total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177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571604" y="4286256"/>
          <a:ext cx="57150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/>
                <a:gridCol w="1857388"/>
              </a:tblGrid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Total alumnos prioritarios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138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25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428728" y="928670"/>
            <a:ext cx="47766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R" sz="32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Panorama del Colegio</a:t>
            </a:r>
            <a:endParaRPr lang="es-CR" sz="32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285852" y="2214554"/>
          <a:ext cx="6095999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717"/>
                <a:gridCol w="696087"/>
                <a:gridCol w="696087"/>
                <a:gridCol w="11601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De 1º Básico a IVº año de </a:t>
                      </a: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Enseñanza Media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2011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2012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Meta 2013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Matrícula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1080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1133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% Promoción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93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97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98 %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Promedio De Notas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5.5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5.9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6.0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% Asistencia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87.3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88.0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90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%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Integrados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91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141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% Asistencia de Apoderados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63.6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68.0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80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%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26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071538" y="642918"/>
            <a:ext cx="6858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R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Retiros Durante  Jornada de Clases Año 2012</a:t>
            </a:r>
            <a:endParaRPr lang="es-C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714480" y="1857364"/>
          <a:ext cx="5715040" cy="440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/>
                <a:gridCol w="1857388"/>
              </a:tblGrid>
              <a:tr h="120966"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MES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Nº ALUMNOS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Marzo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810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Abril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690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Mayo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718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Junio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497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Julio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295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Agosto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717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Septiembre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559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Octubre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608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Noviembre ( hasta el 13-11-2012)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274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Diciembre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_________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600">
                <a:tc>
                  <a:txBody>
                    <a:bodyPr/>
                    <a:lstStyle/>
                    <a:p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57166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27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357290" y="1000108"/>
            <a:ext cx="10134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R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IVE</a:t>
            </a:r>
            <a:endParaRPr lang="es-ES" sz="3200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57166"/>
            <a:ext cx="681033" cy="1100132"/>
          </a:xfrm>
          <a:prstGeom prst="rect">
            <a:avLst/>
          </a:prstGeom>
          <a:noFill/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071538" y="1714488"/>
          <a:ext cx="5715040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/>
                <a:gridCol w="1857388"/>
              </a:tblGrid>
              <a:tr h="120966"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Nivel</a:t>
                      </a:r>
                      <a:r>
                        <a:rPr lang="es-CR" sz="1600" b="1" baseline="0" dirty="0" smtClean="0">
                          <a:latin typeface="+mj-lt"/>
                        </a:rPr>
                        <a:t> 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%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Básica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36.9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Media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51.8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28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357290" y="1000108"/>
            <a:ext cx="2587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R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Integración</a:t>
            </a:r>
            <a:endParaRPr lang="es-ES" sz="3200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57166"/>
            <a:ext cx="681033" cy="1100132"/>
          </a:xfrm>
          <a:prstGeom prst="rect">
            <a:avLst/>
          </a:prstGeom>
          <a:noFill/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071538" y="1714488"/>
          <a:ext cx="5715040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/>
                <a:gridCol w="1857388"/>
              </a:tblGrid>
              <a:tr h="120966"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Nivel</a:t>
                      </a:r>
                      <a:r>
                        <a:rPr lang="es-CR" sz="1600" b="1" baseline="0" dirty="0" smtClean="0">
                          <a:latin typeface="+mj-lt"/>
                        </a:rPr>
                        <a:t> 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latin typeface="+mj-lt"/>
                        </a:rPr>
                        <a:t>Cantidad</a:t>
                      </a:r>
                      <a:endParaRPr lang="es-CR" sz="16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CR" sz="18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Pk</a:t>
                      </a:r>
                      <a:r>
                        <a:rPr lang="es-CR" sz="1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a 8º básico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77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Iº a </a:t>
                      </a:r>
                      <a:r>
                        <a:rPr lang="es-CR" sz="18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Ivº</a:t>
                      </a: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medio 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15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Total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92</a:t>
                      </a:r>
                      <a:endParaRPr lang="es-CR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29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14348" y="3214686"/>
            <a:ext cx="7215238" cy="830997"/>
          </a:xfrm>
          <a:prstGeom prst="rect">
            <a:avLst/>
          </a:prstGeom>
          <a:noFill/>
          <a:ln w="1905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sz="4800" cap="all" dirty="0" smtClean="0">
                <a:ln/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  </a:t>
            </a:r>
            <a:endParaRPr lang="es-ES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642918"/>
            <a:ext cx="1643074" cy="242889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785786" y="3071810"/>
            <a:ext cx="7358114" cy="222813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es-E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  </a:t>
            </a:r>
            <a:r>
              <a:rPr lang="es-E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GESTION ESCOLAR</a:t>
            </a:r>
            <a:endParaRPr lang="es-E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30</a:t>
            </a:fld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681033" cy="110013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357290" y="714356"/>
            <a:ext cx="542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Programación Escolar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428596" y="1428736"/>
          <a:ext cx="82868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707"/>
                <a:gridCol w="2725391"/>
                <a:gridCol w="3214710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TIPO REUNIÓN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FECHA/ PERÍODO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PARTICIPANTES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57">
                <a:tc>
                  <a:txBody>
                    <a:bodyPr/>
                    <a:lstStyle/>
                    <a:p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1. Equipo Gestión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Semanal ( Lunes)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- Doc. Directivos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Otros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57">
                <a:tc>
                  <a:txBody>
                    <a:bodyPr/>
                    <a:lstStyle/>
                    <a:p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2. Consejo Escolar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b="1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Cuatro veces en el año</a:t>
                      </a:r>
                    </a:p>
                    <a:p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( Marzo - Junio – Agosto – </a:t>
                      </a:r>
                    </a:p>
                    <a:p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Noviembre), Día Jueves.</a:t>
                      </a:r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Rep.</a:t>
                      </a: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Corporación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-  Directora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Rep. Centro Padres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Rep. Sub-Centro Alumnos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Rep. Docentes - Otros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829">
                <a:tc>
                  <a:txBody>
                    <a:bodyPr/>
                    <a:lstStyle/>
                    <a:p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3. Consejo Profesores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Semanal (Miércoles)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-  Docentes</a:t>
                      </a: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Directivos</a:t>
                      </a: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-  Docentes</a:t>
                      </a: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-  Otros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57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4. Comité</a:t>
                      </a: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Paritario</a:t>
                      </a:r>
                    </a:p>
                    <a:p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Mensual ( Viernes)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-  Integrantes del Comité</a:t>
                      </a: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-  Otros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57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5. Comité Convivencia </a:t>
                      </a: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  Escolar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Trimestral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Representante</a:t>
                      </a: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de Padres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Alumnos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  Profesores</a:t>
                      </a:r>
                      <a:endParaRPr lang="es-ES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785794"/>
            <a:ext cx="5786478" cy="928686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latin typeface="Bodoni MT Black" pitchFamily="18" charset="0"/>
              </a:rPr>
              <a:t> </a:t>
            </a:r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Gestión Educativa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	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31</a:t>
            </a:fld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681033" cy="1100132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/>
        </p:nvSpPr>
        <p:spPr>
          <a:xfrm>
            <a:off x="785786" y="2071678"/>
            <a:ext cx="80724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</a:t>
            </a:r>
            <a:r>
              <a:rPr lang="es-ES" sz="2400" u="sng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Proyecto Educativo Institucional </a:t>
            </a:r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Actualizado con aportes de  toda la comunidad  educativa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  <a:p>
            <a:endParaRPr lang="es-ES" sz="2400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85786" y="2857496"/>
            <a:ext cx="77867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sz="2800" dirty="0" smtClean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</a:t>
            </a:r>
            <a:r>
              <a:rPr lang="es-ES" sz="2400" u="sng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Manual de Convivencia</a:t>
            </a:r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. Actualizado según legislación y normativa vigente especialmente en temas de  </a:t>
            </a:r>
            <a:r>
              <a:rPr lang="es-ES" sz="2400" dirty="0" err="1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bullying</a:t>
            </a:r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y prevención de abusos a menores</a:t>
            </a:r>
          </a:p>
          <a:p>
            <a:endParaRPr lang="es-ES" sz="2800" dirty="0" smtClean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endParaRPr lang="es-ES" sz="2800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32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857224" y="928670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Información a los Apoderados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191" y="257166"/>
            <a:ext cx="681033" cy="110013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142976" y="2000240"/>
            <a:ext cx="58579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 realiza  a través de :</a:t>
            </a:r>
          </a:p>
          <a:p>
            <a:pPr lvl="1"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Circulares</a:t>
            </a:r>
          </a:p>
          <a:p>
            <a:pPr lvl="1"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Página Web</a:t>
            </a:r>
          </a:p>
          <a:p>
            <a:pPr lvl="1"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Entrevistas Individuales</a:t>
            </a:r>
          </a:p>
          <a:p>
            <a:pPr lvl="1"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Reuniones de Apoderados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857224" y="4572008"/>
          <a:ext cx="645319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726"/>
                <a:gridCol w="952464"/>
              </a:tblGrid>
              <a:tr h="314006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s-ES" sz="2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Nº de Entrevistas</a:t>
                      </a:r>
                      <a:endParaRPr lang="es-ES" sz="2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990</a:t>
                      </a:r>
                      <a:endParaRPr lang="es-ES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964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s-ES" sz="2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Asistencia Reunión</a:t>
                      </a:r>
                      <a:r>
                        <a:rPr lang="es-ES" sz="2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Apoderados</a:t>
                      </a:r>
                      <a:endParaRPr lang="es-ES" sz="2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66 %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33</a:t>
            </a:fld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500034" y="2500306"/>
          <a:ext cx="1571636" cy="2614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385"/>
                <a:gridCol w="817251"/>
              </a:tblGrid>
              <a:tr h="420226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curso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%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PK-A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80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PK-B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79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PK-C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72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K-A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71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K-B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80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K-C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64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929189" y="2500306"/>
          <a:ext cx="1571637" cy="2571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785819"/>
              </a:tblGrid>
              <a:tr h="336779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curso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% 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3º-A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69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3º-B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70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3º-C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62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4º-A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61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4º-B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77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4º-C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64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929454" y="2500305"/>
          <a:ext cx="150019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785819"/>
              </a:tblGrid>
              <a:tr h="263842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Curso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%</a:t>
                      </a:r>
                      <a:r>
                        <a:rPr lang="es-E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es-ES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5º-A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78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5º-B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75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5º-C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84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6º-A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50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6º-B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70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6º-C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66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857224" y="1000108"/>
            <a:ext cx="71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Asistencia Reuniones Apoderados </a:t>
            </a:r>
          </a:p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            ( % Porcentaje )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9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191" y="257166"/>
            <a:ext cx="681033" cy="1100132"/>
          </a:xfrm>
          <a:prstGeom prst="rect">
            <a:avLst/>
          </a:prstGeom>
          <a:noFill/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571736" y="2500306"/>
          <a:ext cx="185738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622"/>
                <a:gridCol w="1024766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curso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%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1º-A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65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1º-B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71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1º-C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68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2º-A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57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2º-B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63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2º-C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65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34</a:t>
            </a:fld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072198" y="1857364"/>
          <a:ext cx="2000264" cy="270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1071570"/>
              </a:tblGrid>
              <a:tr h="156526">
                <a:tc>
                  <a:txBody>
                    <a:bodyPr/>
                    <a:lstStyle/>
                    <a:p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CURSO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% 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IIIº-A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48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IIIº-B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68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IVº-A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57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IVº-B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57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571472" y="1857364"/>
          <a:ext cx="1928826" cy="2849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1000132"/>
              </a:tblGrid>
              <a:tr h="624856">
                <a:tc>
                  <a:txBody>
                    <a:bodyPr/>
                    <a:lstStyle/>
                    <a:p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CURSO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% 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7º-A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68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7º-B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59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7º-C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71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8º-A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68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8º-B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75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8º-C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59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357554" y="1857364"/>
          <a:ext cx="1857388" cy="2845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928694"/>
              </a:tblGrid>
              <a:tr h="406559">
                <a:tc>
                  <a:txBody>
                    <a:bodyPr/>
                    <a:lstStyle/>
                    <a:p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CURSO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ES" sz="1600" dirty="0" smtClean="0">
                          <a:latin typeface="+mj-lt"/>
                        </a:rPr>
                        <a:t>% </a:t>
                      </a:r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Iº-A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55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Iº-B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59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IIº-A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68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IIº-B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45</a:t>
                      </a:r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59"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endParaRPr lang="es-ES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191" y="257166"/>
            <a:ext cx="681033" cy="1100132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1071538" y="714356"/>
            <a:ext cx="6500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Asistencia Reuniones Apoderados </a:t>
            </a:r>
          </a:p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            ( % Porcentaje )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35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1538" y="1071546"/>
            <a:ext cx="6072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Capacitación Docente</a:t>
            </a:r>
            <a:endParaRPr lang="es-ES" sz="40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42910" y="2500306"/>
            <a:ext cx="80010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/>
              <a:t>  </a:t>
            </a: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Mensualmente  Lenguaje y Matemáticas</a:t>
            </a:r>
          </a:p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chemeClr val="tx2"/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 Mensualmente a Educadoras</a:t>
            </a:r>
          </a:p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chemeClr val="tx2"/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 Apoyo para Mejoramiento de Práctica </a:t>
            </a:r>
          </a:p>
          <a:p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  Docente.</a:t>
            </a: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Capacitación interna área formativa a toda la comunidad educativa</a:t>
            </a:r>
          </a:p>
          <a:p>
            <a:endParaRPr lang="es-ES" sz="2800" b="1" dirty="0">
              <a:solidFill>
                <a:schemeClr val="tx2"/>
              </a:solidFill>
              <a:latin typeface="Bodoni MT Black" pitchFamily="18" charset="0"/>
            </a:endParaRPr>
          </a:p>
        </p:txBody>
      </p:sp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36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1538" y="1071546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u="sng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Capacitación Para Docentes</a:t>
            </a:r>
            <a:endParaRPr lang="es-ES" sz="3200" u="sng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42910" y="2500306"/>
            <a:ext cx="80010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/>
              <a:t>  </a:t>
            </a: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Prevención de Riesgos. ACHS 7 y 8 Enero 22 administrativos y paradocentes.</a:t>
            </a:r>
          </a:p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chemeClr val="tx2"/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Resolución de Conflictos. ACHS 14 y 15 Enero. 22 asistentes administrativos y paradocentes.</a:t>
            </a:r>
          </a:p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chemeClr val="tx2"/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Capacitación interna uso de herramientas </a:t>
            </a:r>
            <a:r>
              <a:rPr lang="es-ES" sz="2800" b="1" dirty="0" err="1" smtClean="0">
                <a:solidFill>
                  <a:schemeClr val="tx2"/>
                </a:solidFill>
                <a:latin typeface="Bodoni MT Black" pitchFamily="18" charset="0"/>
              </a:rPr>
              <a:t>teconológicas</a:t>
            </a: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 (</a:t>
            </a:r>
            <a:r>
              <a:rPr lang="es-ES" sz="2800" b="1" dirty="0" err="1" smtClean="0">
                <a:solidFill>
                  <a:schemeClr val="tx2"/>
                </a:solidFill>
                <a:latin typeface="Bodoni MT Black" pitchFamily="18" charset="0"/>
              </a:rPr>
              <a:t>Sige</a:t>
            </a: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- </a:t>
            </a:r>
            <a:r>
              <a:rPr lang="es-ES" sz="2800" b="1" dirty="0" err="1" smtClean="0">
                <a:solidFill>
                  <a:schemeClr val="tx2"/>
                </a:solidFill>
                <a:latin typeface="Bodoni MT Black" pitchFamily="18" charset="0"/>
              </a:rPr>
              <a:t>Sineduc</a:t>
            </a: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). </a:t>
            </a:r>
          </a:p>
          <a:p>
            <a:endParaRPr lang="es-ES" sz="2800" b="1" dirty="0" smtClean="0">
              <a:solidFill>
                <a:schemeClr val="tx2"/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chemeClr val="tx2"/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  <a:latin typeface="Bodoni MT Black" pitchFamily="18" charset="0"/>
              </a:rPr>
              <a:t> </a:t>
            </a:r>
            <a:endParaRPr lang="es-ES" sz="2800" b="1" dirty="0">
              <a:solidFill>
                <a:schemeClr val="tx2"/>
              </a:solidFill>
              <a:latin typeface="Bodoni MT Black" pitchFamily="18" charset="0"/>
            </a:endParaRPr>
          </a:p>
        </p:txBody>
      </p:sp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37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1538" y="857232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Programas</a:t>
            </a:r>
            <a:endParaRPr lang="es-CR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85720" y="1785926"/>
            <a:ext cx="49292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Area Formativa</a:t>
            </a:r>
          </a:p>
          <a:p>
            <a:pPr>
              <a:buFont typeface="Arial" pitchFamily="34" charset="0"/>
              <a:buChar char="•"/>
            </a:pPr>
            <a:endParaRPr lang="es-CR" sz="1600" b="1" dirty="0" smtClean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</a:t>
            </a: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Programa Comunal de Valores</a:t>
            </a:r>
          </a:p>
          <a:p>
            <a:endParaRPr lang="es-CR" sz="1600" b="1" dirty="0" smtClean="0">
              <a:solidFill>
                <a:schemeClr val="tx2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 Auto -cuidado</a:t>
            </a:r>
          </a:p>
          <a:p>
            <a:pPr>
              <a:buFont typeface="Arial" pitchFamily="34" charset="0"/>
              <a:buChar char="•"/>
            </a:pPr>
            <a:endParaRPr lang="es-CR" sz="1600" b="1" dirty="0" smtClean="0">
              <a:solidFill>
                <a:schemeClr val="tx2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CR" sz="16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Mediación</a:t>
            </a:r>
          </a:p>
          <a:p>
            <a:pPr>
              <a:buFont typeface="Arial" pitchFamily="34" charset="0"/>
              <a:buChar char="•"/>
            </a:pPr>
            <a:endParaRPr lang="es-CR" sz="1600" b="1" dirty="0" smtClean="0">
              <a:solidFill>
                <a:schemeClr val="tx2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 Emprendimiento y Liderazgo para Centro de Alumnos</a:t>
            </a:r>
          </a:p>
          <a:p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  ( Latitud 90)</a:t>
            </a:r>
          </a:p>
          <a:p>
            <a:endParaRPr lang="es-CR" sz="1600" b="1" dirty="0" smtClean="0">
              <a:solidFill>
                <a:schemeClr val="tx2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 Emprendimiento para Alumnos de 1, 2º, 7º</a:t>
            </a:r>
          </a:p>
          <a:p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  y Iº Medio ( Junior  Achievement)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5072066" y="1785926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Area Académica</a:t>
            </a:r>
            <a:endParaRPr lang="es-CR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5500694" y="2357430"/>
            <a:ext cx="32147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Optimist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 Snipe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Cálculo mental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Plan Lector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Penta UC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Eduinova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Preuniversitario ( Cepech)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Reforzamiento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Duplicidad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  Salidas Pedagógicas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Observación de clases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R" sz="1600" b="1" dirty="0" smtClean="0">
                <a:solidFill>
                  <a:schemeClr val="tx2"/>
                </a:solidFill>
                <a:latin typeface="+mj-lt"/>
              </a:rPr>
              <a:t>EMES </a:t>
            </a:r>
            <a:endParaRPr lang="es-CR" sz="16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38</a:t>
            </a:fld>
            <a:endParaRPr lang="es-ES" dirty="0"/>
          </a:p>
        </p:txBody>
      </p:sp>
      <p:pic>
        <p:nvPicPr>
          <p:cNvPr id="4" name="Picture 4" descr="C:\Users\lenovo\Desktop\FOTOS\SNED\S50019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342902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lenovo\Desktop\FOTOS\SNED\DSC038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714752"/>
            <a:ext cx="350046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lenovo\Pictures\vlcsnap-2012-11-15-13h53m08s82.png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/>
          <a:stretch>
            <a:fillRect/>
          </a:stretch>
        </p:blipFill>
        <p:spPr bwMode="auto">
          <a:xfrm>
            <a:off x="4857752" y="1214422"/>
            <a:ext cx="392909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novo\Desktop\100SSCAM\Nueva carpeta\S50013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857628"/>
            <a:ext cx="371477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214290"/>
            <a:ext cx="681033" cy="1100132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1214414" y="714356"/>
            <a:ext cx="3357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Programas</a:t>
            </a:r>
            <a:endParaRPr lang="es-CR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39</a:t>
            </a:fld>
            <a:endParaRPr lang="es-ES" dirty="0"/>
          </a:p>
        </p:txBody>
      </p:sp>
      <p:pic>
        <p:nvPicPr>
          <p:cNvPr id="4" name="Picture 4" descr="C:\Users\lenovo\Desktop\FOTOS\08-11-2012\DSC057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357190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Users\lenovo\Desktop\FOTOS\08-11-2012\DSC057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857364"/>
            <a:ext cx="328614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lenovo\Pictures\vlcsnap-2012-11-15-13h48m28s9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143380"/>
            <a:ext cx="350046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novo\Pictures\vlcsnap-2012-11-15-13h46m58s2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214818"/>
            <a:ext cx="364333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214290"/>
            <a:ext cx="681033" cy="110013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1643042" y="785794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Programas</a:t>
            </a:r>
            <a:endParaRPr lang="es-CR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40</a:t>
            </a:fld>
            <a:endParaRPr lang="es-ES" dirty="0"/>
          </a:p>
        </p:txBody>
      </p:sp>
      <p:pic>
        <p:nvPicPr>
          <p:cNvPr id="5" name="Picture 8" descr="E:\DCIM\100SSCAM\S50012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428736"/>
            <a:ext cx="335758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lenovo\Pictures\vlcsnap-2011-11-10-16h18m34s23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286256"/>
            <a:ext cx="342902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lenovo\Pictures\vlcsnap-2012-05-25-09h25m37s3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500174"/>
            <a:ext cx="378621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Admin\Escritorio\CONGRESO VALPARAISO-2012\DSCN31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143380"/>
            <a:ext cx="3786214" cy="2428892"/>
          </a:xfrm>
          <a:prstGeom prst="rect">
            <a:avLst/>
          </a:prstGeom>
          <a:noFill/>
        </p:spPr>
      </p:pic>
      <p:pic>
        <p:nvPicPr>
          <p:cNvPr id="9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285728"/>
            <a:ext cx="681033" cy="110013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1785918" y="571480"/>
            <a:ext cx="2857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Programas</a:t>
            </a:r>
            <a:endParaRPr lang="es-CR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428868"/>
            <a:ext cx="8305800" cy="2428892"/>
          </a:xfrm>
        </p:spPr>
        <p:txBody>
          <a:bodyPr>
            <a:prstTxWarp prst="textChevron">
              <a:avLst/>
            </a:prstTxWarp>
            <a:noAutofit/>
          </a:bodyPr>
          <a:lstStyle/>
          <a:p>
            <a:pPr algn="ctr"/>
            <a:r>
              <a:rPr lang="es-ES" sz="48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Resultados Académicos  </a:t>
            </a:r>
            <a:br>
              <a:rPr lang="es-ES" sz="48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</a:br>
            <a:r>
              <a:rPr lang="es-ES" sz="48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Primer Semestre 2012</a:t>
            </a:r>
            <a:br>
              <a:rPr lang="es-ES" sz="48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</a:br>
            <a:r>
              <a:rPr lang="es-ES" sz="4800" b="1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Liceo Simón Bolívar</a:t>
            </a:r>
            <a:endParaRPr lang="es-ES" sz="4800" b="1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41</a:t>
            </a:fld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428604"/>
            <a:ext cx="1500198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9 Título"/>
          <p:cNvSpPr>
            <a:spLocks noGrp="1"/>
          </p:cNvSpPr>
          <p:nvPr>
            <p:ph type="title" idx="4294967295"/>
          </p:nvPr>
        </p:nvSpPr>
        <p:spPr>
          <a:xfrm>
            <a:off x="1142976" y="785794"/>
            <a:ext cx="6218224" cy="1082678"/>
          </a:xfrm>
        </p:spPr>
        <p:txBody>
          <a:bodyPr>
            <a:noAutofit/>
          </a:bodyPr>
          <a:lstStyle/>
          <a:p>
            <a:pPr algn="ctr" eaLnBrk="1" hangingPunct="1"/>
            <a: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Panorama 1° a 3° Básico</a:t>
            </a:r>
            <a:b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</a:br>
            <a: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al 30 de Agosto de 2012 </a:t>
            </a:r>
          </a:p>
        </p:txBody>
      </p:sp>
      <p:graphicFrame>
        <p:nvGraphicFramePr>
          <p:cNvPr id="14761" name="Group 425"/>
          <p:cNvGraphicFramePr>
            <a:graphicFrameLocks noGrp="1"/>
          </p:cNvGraphicFramePr>
          <p:nvPr/>
        </p:nvGraphicFramePr>
        <p:xfrm>
          <a:off x="214282" y="2054672"/>
          <a:ext cx="8568953" cy="4414198"/>
        </p:xfrm>
        <a:graphic>
          <a:graphicData uri="http://schemas.openxmlformats.org/drawingml/2006/table">
            <a:tbl>
              <a:tblPr/>
              <a:tblGrid>
                <a:gridCol w="1080120"/>
                <a:gridCol w="1471656"/>
                <a:gridCol w="1719525"/>
                <a:gridCol w="1421259"/>
                <a:gridCol w="1251895"/>
                <a:gridCol w="1624498"/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MATRICULA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ALUMNOS DESTACADOS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ALUMNOS EN RIESGO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395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Curso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%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%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1º A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0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1º B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1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1 º C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16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2 º A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2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2 º B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2 º C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29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3º A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3º B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3° C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43</a:t>
            </a:fld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14282" y="1643050"/>
          <a:ext cx="8286809" cy="4552414"/>
        </p:xfrm>
        <a:graphic>
          <a:graphicData uri="http://schemas.openxmlformats.org/drawingml/2006/table">
            <a:tbl>
              <a:tblPr/>
              <a:tblGrid>
                <a:gridCol w="1044556"/>
                <a:gridCol w="1423200"/>
                <a:gridCol w="1662907"/>
                <a:gridCol w="1374462"/>
                <a:gridCol w="1210674"/>
                <a:gridCol w="1571010"/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MATRICULA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ALUMNOS DESTACADOS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ALUMNOS EN RIESGO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DE REPITENCIA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395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Curso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%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%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08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4° 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12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4° 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168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208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5° 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5° 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296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6°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6° 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6° 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571472" y="571480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   Panorama 4° a 6° Básico</a:t>
            </a:r>
            <a:b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</a:br>
            <a: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    al 30 de Agosto de 2012 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9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44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071538" y="785794"/>
            <a:ext cx="67866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2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Panorama 7° a 8° Básico</a:t>
            </a:r>
            <a:br>
              <a:rPr lang="es-CL" sz="32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</a:br>
            <a:r>
              <a:rPr lang="es-CL" sz="32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al 30 de Agosto de 2012 </a:t>
            </a:r>
            <a:endParaRPr lang="es-ES" sz="32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85720" y="2428868"/>
          <a:ext cx="8568953" cy="3036832"/>
        </p:xfrm>
        <a:graphic>
          <a:graphicData uri="http://schemas.openxmlformats.org/drawingml/2006/table">
            <a:tbl>
              <a:tblPr/>
              <a:tblGrid>
                <a:gridCol w="1080120"/>
                <a:gridCol w="1471656"/>
                <a:gridCol w="1719525"/>
                <a:gridCol w="1421259"/>
                <a:gridCol w="1251895"/>
                <a:gridCol w="1624498"/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MATRICULA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ALUMNOS DESTACADOS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ALUMNOS EN RIESGO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DE REPITENCIA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395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Curso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%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Nº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charset="0"/>
                        </a:rPr>
                        <a:t>%</a:t>
                      </a:r>
                      <a:endParaRPr kumimoji="0" lang="es-C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7°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08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7° 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12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7° 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1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20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8° 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8° 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45</a:t>
            </a:fld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75047" y="1785926"/>
          <a:ext cx="7783167" cy="4418678"/>
        </p:xfrm>
        <a:graphic>
          <a:graphicData uri="http://schemas.openxmlformats.org/drawingml/2006/table">
            <a:tbl>
              <a:tblPr/>
              <a:tblGrid>
                <a:gridCol w="853681"/>
                <a:gridCol w="1357322"/>
                <a:gridCol w="1276149"/>
                <a:gridCol w="1409630"/>
                <a:gridCol w="1243311"/>
                <a:gridCol w="1643074"/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</a:rPr>
                        <a:t>MATRICULA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ALUMNOS DESTACADOS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ALUMNOS EN RIESGO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DE REPITENCIA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395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Curso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es-C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08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12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II°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168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II°B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208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III°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248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III°B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296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IV°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IV°B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427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LSB</a:t>
                      </a:r>
                      <a:endParaRPr lang="es-CL" sz="1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979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297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1500166" y="714356"/>
            <a:ext cx="671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Panorama I° a IV° Medio</a:t>
            </a:r>
            <a:b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</a:br>
            <a:r>
              <a:rPr lang="es-CL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al 30 de Agosto de 2012 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L" sz="3200" dirty="0" smtClean="0"/>
              <a:t>Resultados  Académicos Finales  1°a 7° BÁSICO</a:t>
            </a:r>
            <a:endParaRPr lang="es-CL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L" dirty="0" smtClean="0"/>
              <a:t>Colegio Simón Bolívar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es-CL" sz="4400" dirty="0" smtClean="0"/>
              <a:t>Resultados  Finales 1º a 4º Básico</a:t>
            </a:r>
            <a:endParaRPr lang="es-CL" sz="4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04800" y="1554160"/>
          <a:ext cx="8686801" cy="4704681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962944"/>
                <a:gridCol w="1512168"/>
                <a:gridCol w="792088"/>
                <a:gridCol w="1512168"/>
                <a:gridCol w="648072"/>
                <a:gridCol w="2259361"/>
              </a:tblGrid>
              <a:tr h="907827"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Nivel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N° Alumnos</a:t>
                      </a:r>
                      <a:r>
                        <a:rPr lang="es-CL" sz="1600" baseline="0" dirty="0" smtClean="0"/>
                        <a:t> Destacados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%</a:t>
                      </a:r>
                      <a:r>
                        <a:rPr lang="es-CL" sz="1600" baseline="0" dirty="0" smtClean="0"/>
                        <a:t> 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N° Alumnos</a:t>
                      </a:r>
                    </a:p>
                    <a:p>
                      <a:r>
                        <a:rPr lang="es-CL" sz="1600" dirty="0" smtClean="0"/>
                        <a:t>Repitentes</a:t>
                      </a:r>
                    </a:p>
                    <a:p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%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Sectores</a:t>
                      </a:r>
                      <a:r>
                        <a:rPr lang="es-CL" sz="1600" baseline="0" dirty="0" smtClean="0"/>
                        <a:t> Reiterados</a:t>
                      </a:r>
                      <a:endParaRPr lang="es-CL" sz="1600" dirty="0" smtClean="0"/>
                    </a:p>
                    <a:p>
                      <a:r>
                        <a:rPr lang="es-CL" sz="1600" dirty="0" smtClean="0"/>
                        <a:t>(+</a:t>
                      </a:r>
                      <a:r>
                        <a:rPr lang="es-CL" sz="1600" baseline="0" dirty="0" smtClean="0"/>
                        <a:t> de 4 alumnos)</a:t>
                      </a:r>
                      <a:endParaRPr lang="es-CL" sz="1600" dirty="0" smtClean="0"/>
                    </a:p>
                    <a:p>
                      <a:endParaRPr lang="es-CL" sz="1600" dirty="0" smtClean="0"/>
                    </a:p>
                    <a:p>
                      <a:endParaRPr lang="es-CL" sz="1600" dirty="0"/>
                    </a:p>
                  </a:txBody>
                  <a:tcPr/>
                </a:tc>
              </a:tr>
              <a:tr h="907827">
                <a:tc>
                  <a:txBody>
                    <a:bodyPr/>
                    <a:lstStyle/>
                    <a:p>
                      <a:r>
                        <a:rPr lang="es-CL" b="1" dirty="0" smtClean="0"/>
                        <a:t>1° Básicos</a:t>
                      </a:r>
                    </a:p>
                    <a:p>
                      <a:r>
                        <a:rPr lang="es-CL" sz="1800" b="1" dirty="0" smtClean="0"/>
                        <a:t>Matrícula = 88</a:t>
                      </a:r>
                      <a:endParaRPr lang="es-C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39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44,3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7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7,9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Lenguaje= 13</a:t>
                      </a:r>
                    </a:p>
                    <a:p>
                      <a:endParaRPr lang="es-CL" dirty="0"/>
                    </a:p>
                  </a:txBody>
                  <a:tcPr/>
                </a:tc>
              </a:tr>
              <a:tr h="907827">
                <a:tc>
                  <a:txBody>
                    <a:bodyPr/>
                    <a:lstStyle/>
                    <a:p>
                      <a:r>
                        <a:rPr lang="es-CL" b="1" dirty="0" smtClean="0"/>
                        <a:t>2°Básicos</a:t>
                      </a:r>
                    </a:p>
                    <a:p>
                      <a:r>
                        <a:rPr lang="es-CL" b="1" dirty="0" smtClean="0"/>
                        <a:t>Matrícula = 75</a:t>
                      </a:r>
                    </a:p>
                    <a:p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38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50,6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4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Lenguaje= 7</a:t>
                      </a:r>
                      <a:endParaRPr lang="es-CL" dirty="0"/>
                    </a:p>
                  </a:txBody>
                  <a:tcPr/>
                </a:tc>
              </a:tr>
              <a:tr h="907827">
                <a:tc>
                  <a:txBody>
                    <a:bodyPr/>
                    <a:lstStyle/>
                    <a:p>
                      <a:r>
                        <a:rPr lang="es-CL" b="1" dirty="0" smtClean="0"/>
                        <a:t>3° Básicos</a:t>
                      </a:r>
                    </a:p>
                    <a:p>
                      <a:r>
                        <a:rPr lang="es-CL" b="1" dirty="0" smtClean="0"/>
                        <a:t>Matrícula = 88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26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29,5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1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1,3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No</a:t>
                      </a:r>
                      <a:r>
                        <a:rPr lang="es-CL" baseline="0" dirty="0" smtClean="0"/>
                        <a:t> hay</a:t>
                      </a:r>
                      <a:endParaRPr lang="es-CL" dirty="0"/>
                    </a:p>
                  </a:txBody>
                  <a:tcPr/>
                </a:tc>
              </a:tr>
              <a:tr h="907827">
                <a:tc>
                  <a:txBody>
                    <a:bodyPr/>
                    <a:lstStyle/>
                    <a:p>
                      <a:r>
                        <a:rPr lang="es-CL" b="1" dirty="0" smtClean="0"/>
                        <a:t>4° Básicos</a:t>
                      </a:r>
                    </a:p>
                    <a:p>
                      <a:r>
                        <a:rPr lang="es-CL" b="1" dirty="0" smtClean="0"/>
                        <a:t>Matrícula= 87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26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29,8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0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0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No hay</a:t>
                      </a:r>
                      <a:endParaRPr lang="es-C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L" sz="4400" dirty="0" smtClean="0"/>
              <a:t>Gráfico de resultados de 1° a 4° Básico</a:t>
            </a:r>
            <a:endParaRPr lang="es-CL" sz="4400" dirty="0"/>
          </a:p>
        </p:txBody>
      </p:sp>
      <p:graphicFrame>
        <p:nvGraphicFramePr>
          <p:cNvPr id="8" name="6 Gráfico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7859216" cy="792088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Resultados Finales 5º a 7º </a:t>
            </a:r>
            <a:endParaRPr lang="es-CL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23528" y="1268760"/>
          <a:ext cx="8280918" cy="5184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512168"/>
                <a:gridCol w="684075"/>
                <a:gridCol w="1380153"/>
                <a:gridCol w="888100"/>
                <a:gridCol w="1872206"/>
              </a:tblGrid>
              <a:tr h="1569220"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Nivel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N° Alumnos</a:t>
                      </a:r>
                      <a:r>
                        <a:rPr lang="es-CL" sz="1600" baseline="0" dirty="0" smtClean="0"/>
                        <a:t> Destacados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%</a:t>
                      </a:r>
                      <a:r>
                        <a:rPr lang="es-CL" sz="1600" baseline="0" dirty="0" smtClean="0"/>
                        <a:t> 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N° Alumnos</a:t>
                      </a:r>
                    </a:p>
                    <a:p>
                      <a:r>
                        <a:rPr lang="es-CL" sz="1600" dirty="0" smtClean="0"/>
                        <a:t>Repitentes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%</a:t>
                      </a:r>
                      <a:endParaRPr lang="es-C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Sectores</a:t>
                      </a:r>
                      <a:r>
                        <a:rPr lang="es-CL" sz="1600" baseline="0" dirty="0" smtClean="0"/>
                        <a:t> Reiterados</a:t>
                      </a:r>
                      <a:endParaRPr lang="es-CL" sz="1600" dirty="0" smtClean="0"/>
                    </a:p>
                    <a:p>
                      <a:r>
                        <a:rPr lang="es-CL" sz="1600" dirty="0" smtClean="0"/>
                        <a:t>(+</a:t>
                      </a:r>
                      <a:r>
                        <a:rPr lang="es-CL" sz="1600" baseline="0" dirty="0" smtClean="0"/>
                        <a:t> de 4 alumnos)</a:t>
                      </a:r>
                      <a:endParaRPr lang="es-CL" sz="1600" dirty="0" smtClean="0"/>
                    </a:p>
                    <a:p>
                      <a:endParaRPr lang="es-CL" sz="1600" dirty="0" smtClean="0"/>
                    </a:p>
                  </a:txBody>
                  <a:tcPr/>
                </a:tc>
              </a:tr>
              <a:tr h="1205119">
                <a:tc>
                  <a:txBody>
                    <a:bodyPr/>
                    <a:lstStyle/>
                    <a:p>
                      <a:r>
                        <a:rPr lang="es-CL" b="1" dirty="0" smtClean="0"/>
                        <a:t>5° Básicos</a:t>
                      </a:r>
                    </a:p>
                    <a:p>
                      <a:r>
                        <a:rPr lang="es-CL" sz="1800" b="1" dirty="0" smtClean="0"/>
                        <a:t>Matrícula = 87</a:t>
                      </a:r>
                      <a:endParaRPr lang="es-C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29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33,3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0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0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baseline="0" dirty="0" smtClean="0"/>
                        <a:t> No Hay</a:t>
                      </a:r>
                      <a:endParaRPr lang="es-CL" dirty="0" smtClean="0"/>
                    </a:p>
                  </a:txBody>
                  <a:tcPr/>
                </a:tc>
              </a:tr>
              <a:tr h="1205119">
                <a:tc>
                  <a:txBody>
                    <a:bodyPr/>
                    <a:lstStyle/>
                    <a:p>
                      <a:r>
                        <a:rPr lang="es-CL" b="1" dirty="0" smtClean="0"/>
                        <a:t>6°Básicos</a:t>
                      </a:r>
                    </a:p>
                    <a:p>
                      <a:r>
                        <a:rPr lang="es-CL" b="1" dirty="0" smtClean="0"/>
                        <a:t>Matrícula = 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33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33,6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0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0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No</a:t>
                      </a:r>
                      <a:r>
                        <a:rPr lang="es-CL" baseline="0" dirty="0" smtClean="0"/>
                        <a:t> Hay</a:t>
                      </a:r>
                      <a:endParaRPr lang="es-CL" dirty="0"/>
                    </a:p>
                  </a:txBody>
                  <a:tcPr/>
                </a:tc>
              </a:tr>
              <a:tr h="1205119">
                <a:tc>
                  <a:txBody>
                    <a:bodyPr/>
                    <a:lstStyle/>
                    <a:p>
                      <a:r>
                        <a:rPr lang="es-CL" b="1" dirty="0" smtClean="0"/>
                        <a:t>7° Básicos</a:t>
                      </a:r>
                    </a:p>
                    <a:p>
                      <a:r>
                        <a:rPr lang="es-CL" b="1" dirty="0" smtClean="0"/>
                        <a:t>Matrícula = 97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23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23,7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3.0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Inglés= 7</a:t>
                      </a:r>
                    </a:p>
                    <a:p>
                      <a:r>
                        <a:rPr lang="es-CL" dirty="0" smtClean="0"/>
                        <a:t>Sociedad=  18</a:t>
                      </a:r>
                    </a:p>
                    <a:p>
                      <a:endParaRPr lang="es-C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 smtClean="0"/>
              <a:t>Gráfico de Resultados  Finales de 5° a  7° bÁSICO</a:t>
            </a:r>
            <a:endParaRPr lang="es-CL" dirty="0"/>
          </a:p>
        </p:txBody>
      </p:sp>
      <p:graphicFrame>
        <p:nvGraphicFramePr>
          <p:cNvPr id="4" name="7 Gráfico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9 Título"/>
          <p:cNvSpPr>
            <a:spLocks noGrp="1"/>
          </p:cNvSpPr>
          <p:nvPr>
            <p:ph type="title" idx="4294967295"/>
          </p:nvPr>
        </p:nvSpPr>
        <p:spPr>
          <a:xfrm>
            <a:off x="500063" y="571500"/>
            <a:ext cx="8147050" cy="1143000"/>
          </a:xfrm>
        </p:spPr>
        <p:txBody>
          <a:bodyPr/>
          <a:lstStyle/>
          <a:p>
            <a:pPr algn="ctr" eaLnBrk="1" hangingPunct="1"/>
            <a:r>
              <a:rPr lang="es-CL" sz="3200" smtClean="0"/>
              <a:t>PANORAMA ACADEMICO 8° BÁSICO</a:t>
            </a:r>
            <a:r>
              <a:rPr lang="es-CL" sz="4000" smtClean="0"/>
              <a:t/>
            </a:r>
            <a:br>
              <a:rPr lang="es-CL" sz="4000" smtClean="0"/>
            </a:br>
            <a:r>
              <a:rPr lang="es-CL" sz="1800" b="1" smtClean="0"/>
              <a:t> ESTADO FINAL 2012</a:t>
            </a:r>
            <a:endParaRPr lang="es-CL" sz="4000" b="1" smtClean="0"/>
          </a:p>
        </p:txBody>
      </p:sp>
      <p:graphicFrame>
        <p:nvGraphicFramePr>
          <p:cNvPr id="14761" name="Group 425"/>
          <p:cNvGraphicFramePr>
            <a:graphicFrameLocks noGrp="1"/>
          </p:cNvGraphicFramePr>
          <p:nvPr/>
        </p:nvGraphicFramePr>
        <p:xfrm>
          <a:off x="285750" y="1714500"/>
          <a:ext cx="8640391" cy="3527402"/>
        </p:xfrm>
        <a:graphic>
          <a:graphicData uri="http://schemas.openxmlformats.org/drawingml/2006/table">
            <a:tbl>
              <a:tblPr/>
              <a:tblGrid>
                <a:gridCol w="911345"/>
                <a:gridCol w="1802367"/>
                <a:gridCol w="1501130"/>
                <a:gridCol w="1024378"/>
                <a:gridCol w="1261638"/>
                <a:gridCol w="853902"/>
                <a:gridCol w="1285631"/>
              </a:tblGrid>
              <a:tr h="5950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MATRICULA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PROMEDIO CURSO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Alumnos destacados</a:t>
                      </a:r>
                      <a:endParaRPr kumimoji="0" lang="es-C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Alumnos Repitentes</a:t>
                      </a:r>
                      <a:endParaRPr kumimoji="0" lang="es-C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5721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Curso</a:t>
                      </a:r>
                      <a:endParaRPr kumimoji="0" lang="es-CL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es-CL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56">
                <a:tc>
                  <a:txBody>
                    <a:bodyPr/>
                    <a:lstStyle/>
                    <a:p>
                      <a:pPr algn="l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28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5,3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21,4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14,3</a:t>
                      </a:r>
                      <a:endParaRPr lang="es-CL" sz="2400" b="1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56">
                <a:tc>
                  <a:txBody>
                    <a:bodyPr/>
                    <a:lstStyle/>
                    <a:p>
                      <a:pPr algn="l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8° 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5,4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27,8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16,7</a:t>
                      </a:r>
                      <a:endParaRPr lang="es-CL" sz="2400" b="1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56">
                <a:tc>
                  <a:txBody>
                    <a:bodyPr/>
                    <a:lstStyle/>
                    <a:p>
                      <a:pPr algn="l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8° 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27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5,2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3,7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7,4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56">
                <a:tc>
                  <a:txBody>
                    <a:bodyPr/>
                    <a:lstStyle/>
                    <a:p>
                      <a:pPr algn="l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8º 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91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5,3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17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18,7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13,2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55" name="Picture 3" descr="insigniaP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500063"/>
            <a:ext cx="576262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9 Título"/>
          <p:cNvSpPr>
            <a:spLocks noGrp="1"/>
          </p:cNvSpPr>
          <p:nvPr>
            <p:ph type="title" idx="4294967295"/>
          </p:nvPr>
        </p:nvSpPr>
        <p:spPr>
          <a:xfrm>
            <a:off x="539750" y="428625"/>
            <a:ext cx="8147050" cy="7858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s-CL" sz="3200" smtClean="0"/>
              <a:t>PANORAMA ACADEMICO I° a IV° MEDIO</a:t>
            </a:r>
            <a:r>
              <a:rPr lang="es-CL" sz="4000" smtClean="0"/>
              <a:t/>
            </a:r>
            <a:br>
              <a:rPr lang="es-CL" sz="4000" smtClean="0"/>
            </a:br>
            <a:r>
              <a:rPr lang="es-CL" sz="1800" smtClean="0"/>
              <a:t>ESTADO FINAL 2012 </a:t>
            </a:r>
            <a:endParaRPr lang="es-CL" sz="4000" smtClean="0"/>
          </a:p>
        </p:txBody>
      </p:sp>
      <p:graphicFrame>
        <p:nvGraphicFramePr>
          <p:cNvPr id="14761" name="Group 425"/>
          <p:cNvGraphicFramePr>
            <a:graphicFrameLocks noGrp="1"/>
          </p:cNvGraphicFramePr>
          <p:nvPr/>
        </p:nvGraphicFramePr>
        <p:xfrm>
          <a:off x="142875" y="1214438"/>
          <a:ext cx="8786874" cy="5429289"/>
        </p:xfrm>
        <a:graphic>
          <a:graphicData uri="http://schemas.openxmlformats.org/drawingml/2006/table">
            <a:tbl>
              <a:tblPr/>
              <a:tblGrid>
                <a:gridCol w="766876"/>
                <a:gridCol w="1710776"/>
                <a:gridCol w="1710776"/>
                <a:gridCol w="1049517"/>
                <a:gridCol w="1369169"/>
                <a:gridCol w="838278"/>
                <a:gridCol w="1341482"/>
              </a:tblGrid>
              <a:tr h="7495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MATRICULA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PROMEDIO CURSO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Alumnos destacados</a:t>
                      </a:r>
                      <a:endParaRPr kumimoji="0" lang="es-C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Alumnos Repitentes</a:t>
                      </a:r>
                      <a:endParaRPr kumimoji="0" lang="es-C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7169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Curso</a:t>
                      </a:r>
                      <a:endParaRPr kumimoji="0" lang="es-CL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s-CL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Arial" charset="0"/>
                        </a:rPr>
                        <a:t>º</a:t>
                      </a:r>
                      <a:endParaRPr kumimoji="0" lang="es-CL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es-CL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52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38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5,0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7,9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8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21,1</a:t>
                      </a:r>
                      <a:endParaRPr lang="es-CL" sz="2400" b="1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52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5,1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4,8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11,9</a:t>
                      </a:r>
                      <a:endParaRPr lang="es-CL" sz="2400" b="1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52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II°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5,5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14,7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52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II°B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5,0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6,9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52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III°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5,1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3,7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252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III°B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5,6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10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29,4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472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IV° 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6,1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67,6</a:t>
                      </a:r>
                      <a:endParaRPr lang="es-CL" sz="24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54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IV°B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5,4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10,7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54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E.</a:t>
                      </a:r>
                      <a:r>
                        <a:rPr lang="es-CL" sz="2400" b="1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M.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269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5,4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46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17,1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15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5,6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219" name="Picture 3" descr="insigniaP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75"/>
            <a:ext cx="576263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28625" y="1500188"/>
          <a:ext cx="8286808" cy="4383769"/>
        </p:xfrm>
        <a:graphic>
          <a:graphicData uri="http://schemas.openxmlformats.org/drawingml/2006/table">
            <a:tbl>
              <a:tblPr/>
              <a:tblGrid>
                <a:gridCol w="5000660"/>
                <a:gridCol w="857256"/>
                <a:gridCol w="857256"/>
                <a:gridCol w="785818"/>
                <a:gridCol w="785818"/>
              </a:tblGrid>
              <a:tr h="3353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Calificaciones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Insuficientes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8º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8º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8º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8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Asignatura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9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LENGUAJE Y COMUNICACIÓN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35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IDIOMA EXTRANJERO (INGLÉS)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91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EDUCACIÓN MATEMÁTICA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008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ESTUDIO Y COMPRENSIÓN DE LA SOCIEDAD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396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ESTUDIO Y COMPRENSIÓN DE LA NATURALEZA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8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EDUCACIÓN TECNOLÓGICA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7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ARTES VISUALES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ARTES MUSICALES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91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EDUCACIÓN FÍSICA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RELIGIÓN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226" name="2 Rectángulo"/>
          <p:cNvSpPr>
            <a:spLocks noChangeArrowheads="1"/>
          </p:cNvSpPr>
          <p:nvPr/>
        </p:nvSpPr>
        <p:spPr bwMode="auto">
          <a:xfrm>
            <a:off x="642938" y="428625"/>
            <a:ext cx="8001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400" b="1"/>
              <a:t>PANORAMA ACADEMICO  8º Básico</a:t>
            </a:r>
            <a:r>
              <a:rPr lang="es-CL"/>
              <a:t/>
            </a:r>
            <a:br>
              <a:rPr lang="es-CL"/>
            </a:br>
            <a:r>
              <a:rPr lang="es-CL" b="1"/>
              <a:t>ESTADO FINAL 2012 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Rectángulo"/>
          <p:cNvSpPr>
            <a:spLocks noChangeArrowheads="1"/>
          </p:cNvSpPr>
          <p:nvPr/>
        </p:nvSpPr>
        <p:spPr bwMode="auto">
          <a:xfrm>
            <a:off x="428625" y="428625"/>
            <a:ext cx="821531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400" b="1"/>
              <a:t>PANORAMA ACADEMICO  Iº Y II º Medio</a:t>
            </a:r>
            <a:r>
              <a:rPr lang="es-CL"/>
              <a:t/>
            </a:r>
            <a:br>
              <a:rPr lang="es-CL"/>
            </a:br>
            <a:r>
              <a:rPr lang="es-CL" b="1"/>
              <a:t>ESTADO FINAL 2012 </a:t>
            </a:r>
            <a:endParaRPr lang="en-US" b="1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500063" y="1214438"/>
          <a:ext cx="8429682" cy="4714907"/>
        </p:xfrm>
        <a:graphic>
          <a:graphicData uri="http://schemas.openxmlformats.org/drawingml/2006/table">
            <a:tbl>
              <a:tblPr/>
              <a:tblGrid>
                <a:gridCol w="4340284"/>
                <a:gridCol w="827915"/>
                <a:gridCol w="777738"/>
                <a:gridCol w="752650"/>
                <a:gridCol w="1088154"/>
                <a:gridCol w="642941"/>
              </a:tblGrid>
              <a:tr h="3304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alificaciones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Insuficientes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Iº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Iº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 º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 º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39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Asignatura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61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LENGUA CASTELLANA Y COMUNICACIÓN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IDIOMA EXTRANJERO INGLÉS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EDUCACIÓN MATEMÁTICA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HISTORIA Y CIENCIAS SOCIALES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BIOLOGÍA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QUÍMICA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FÍSICA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ARTES VISUALES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ARTES MUSICALES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EDUCACIÓN TECNOLÓGICA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EDUCACIÓN FÍSICA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RELIGIÓN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Rectángulo"/>
          <p:cNvSpPr>
            <a:spLocks noChangeArrowheads="1"/>
          </p:cNvSpPr>
          <p:nvPr/>
        </p:nvSpPr>
        <p:spPr bwMode="auto">
          <a:xfrm>
            <a:off x="428625" y="214313"/>
            <a:ext cx="80010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400" b="1"/>
              <a:t>PANORAMA ACADEMICO  III º Medio</a:t>
            </a:r>
            <a:r>
              <a:rPr lang="es-CL" sz="2400"/>
              <a:t/>
            </a:r>
            <a:br>
              <a:rPr lang="es-CL" sz="2400"/>
            </a:br>
            <a:r>
              <a:rPr lang="es-CL" b="1"/>
              <a:t>ESTADO FINAL 2012 </a:t>
            </a:r>
            <a:endParaRPr lang="en-US" b="1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14313" y="1071563"/>
          <a:ext cx="8358246" cy="5092521"/>
        </p:xfrm>
        <a:graphic>
          <a:graphicData uri="http://schemas.openxmlformats.org/drawingml/2006/table">
            <a:tbl>
              <a:tblPr/>
              <a:tblGrid>
                <a:gridCol w="5804338"/>
                <a:gridCol w="928694"/>
                <a:gridCol w="928694"/>
                <a:gridCol w="696520"/>
              </a:tblGrid>
              <a:tr h="387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Calificaciones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Insuficientes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III º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III º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Asignatura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83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LENGUA CASTELLANA Y COMUNICACIÓN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IDIOMA EXTRANJERO (INGLÉS)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MATEMÁTICA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HISTORIA Y CIENCIAS SOCIALES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FILOSOFÍA Y PSICOLOGÍA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BIOLOGÍA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FÍSICA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QUÍMICA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ARTES MUSICALES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ARTES VISUALES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EDUCACIÓN FÍSICA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Rectángulo"/>
          <p:cNvSpPr>
            <a:spLocks noChangeArrowheads="1"/>
          </p:cNvSpPr>
          <p:nvPr/>
        </p:nvSpPr>
        <p:spPr bwMode="auto">
          <a:xfrm>
            <a:off x="500063" y="428625"/>
            <a:ext cx="83581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400" b="1"/>
              <a:t>PANORAMA ACADEMICO  III º Medio</a:t>
            </a:r>
            <a:r>
              <a:rPr lang="es-CL" sz="2400"/>
              <a:t/>
            </a:r>
            <a:br>
              <a:rPr lang="es-CL" sz="2400"/>
            </a:br>
            <a:r>
              <a:rPr lang="es-CL" b="1"/>
              <a:t>ESTADO FINAL 2012 </a:t>
            </a:r>
            <a:endParaRPr lang="en-US" b="1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42938" y="1214438"/>
          <a:ext cx="8001056" cy="4912067"/>
        </p:xfrm>
        <a:graphic>
          <a:graphicData uri="http://schemas.openxmlformats.org/drawingml/2006/table">
            <a:tbl>
              <a:tblPr/>
              <a:tblGrid>
                <a:gridCol w="5184205"/>
                <a:gridCol w="988895"/>
                <a:gridCol w="928961"/>
                <a:gridCol w="898995"/>
              </a:tblGrid>
              <a:tr h="3724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1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alificaciones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Insuficientes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III º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III º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Asignatura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ELECTIVO DE QUÍMICA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ELECTIVO LENGUAJE Y SOCIEDAD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996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CIENCIAS SOCIALES Y REALIDAD NACIONAL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INGLES DIFERENCIADO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INTERPRETACIÓN MUSICAL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GRÁFICA, PINTURA Y ESCULTURA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2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EVOLUCIÓN ECOLÓGICA Y AMBIENTE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FÍSICA MECÁNICA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ÁLGEBRA Y MODELOS ANALÍTICOS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RELIGIÓN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Rectángulo"/>
          <p:cNvSpPr>
            <a:spLocks noChangeArrowheads="1"/>
          </p:cNvSpPr>
          <p:nvPr/>
        </p:nvSpPr>
        <p:spPr bwMode="auto">
          <a:xfrm>
            <a:off x="428625" y="285750"/>
            <a:ext cx="85010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400" b="1"/>
              <a:t>PANORAMA ACADEMICO  IV º Medio</a:t>
            </a:r>
            <a:r>
              <a:rPr lang="es-CL" sz="2400"/>
              <a:t/>
            </a:r>
            <a:br>
              <a:rPr lang="es-CL" sz="2400"/>
            </a:br>
            <a:r>
              <a:rPr lang="es-CL" sz="2000" b="1"/>
              <a:t>ESTADO FINAL 2012 </a:t>
            </a:r>
            <a:endParaRPr lang="en-US" sz="2000" b="1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14375" y="1285875"/>
          <a:ext cx="7858180" cy="4895853"/>
        </p:xfrm>
        <a:graphic>
          <a:graphicData uri="http://schemas.openxmlformats.org/drawingml/2006/table">
            <a:tbl>
              <a:tblPr/>
              <a:tblGrid>
                <a:gridCol w="5091630"/>
                <a:gridCol w="971235"/>
                <a:gridCol w="912373"/>
                <a:gridCol w="882942"/>
              </a:tblGrid>
              <a:tr h="3622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Calificaciones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Insuficientes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IV º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IV º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Asignatura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24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LENGUA CASTELLANA Y COMUNICACIÓN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IDIOMA EXTRANJERO (INGLÉS)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MATEMÁTICA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HISTORIA Y CIENCIAS SOCIALES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FILOSOFÍA Y PSICOLOGÍA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BIOLOGÍA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QUÍMICA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FÍSICA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ARTES VISUALES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ARTES MUSICALES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EDUCACIÓN FÍSICA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57188" y="1214438"/>
          <a:ext cx="8429684" cy="4873130"/>
        </p:xfrm>
        <a:graphic>
          <a:graphicData uri="http://schemas.openxmlformats.org/drawingml/2006/table">
            <a:tbl>
              <a:tblPr/>
              <a:tblGrid>
                <a:gridCol w="5715040"/>
                <a:gridCol w="928694"/>
                <a:gridCol w="838794"/>
                <a:gridCol w="947156"/>
              </a:tblGrid>
              <a:tr h="3724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Calificaciones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Insuficientes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IV º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IV º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Asignatura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&lt;=3.9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49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DIFERENCIADO CÉLULA, GENOMA Y ORGANISMOS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FUNCIONES Y PROCESOS INFINITOS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LITERATURA E IDENTIDAD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INGLES DIFERENCIADO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 CIUDAD CONTEMPORÁNEA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TERMODINÁMICA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786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FOTOGRAFÍA, DIAPORAMA , VIDEO Y CINE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INTERPRETACIÓN MUSICAL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ELECTIVO DE QUÍMICA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49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RELIGIÓN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333" name="2 Rectángulo"/>
          <p:cNvSpPr>
            <a:spLocks noChangeArrowheads="1"/>
          </p:cNvSpPr>
          <p:nvPr/>
        </p:nvSpPr>
        <p:spPr bwMode="auto">
          <a:xfrm>
            <a:off x="428625" y="500063"/>
            <a:ext cx="821531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400" b="1"/>
              <a:t>PANORAMA ACADEMICO  IV º Medio</a:t>
            </a:r>
            <a:r>
              <a:rPr lang="es-CL" sz="2400"/>
              <a:t/>
            </a:r>
            <a:br>
              <a:rPr lang="es-CL" sz="2400"/>
            </a:br>
            <a:r>
              <a:rPr lang="es-CL" sz="2000" b="1"/>
              <a:t>ESTADO FINAL 2012 </a:t>
            </a: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14313" y="1071563"/>
          <a:ext cx="8786874" cy="3480435"/>
        </p:xfrm>
        <a:graphic>
          <a:graphicData uri="http://schemas.openxmlformats.org/drawingml/2006/table">
            <a:tbl>
              <a:tblPr/>
              <a:tblGrid>
                <a:gridCol w="1357322"/>
                <a:gridCol w="1428760"/>
                <a:gridCol w="1928826"/>
                <a:gridCol w="1214446"/>
                <a:gridCol w="1285884"/>
                <a:gridCol w="1571636"/>
              </a:tblGrid>
              <a:tr h="428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PSU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Lenguaje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Matemática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Historia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Ciencias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Promedio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517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544</a:t>
                      </a:r>
                      <a:endParaRPr lang="en-US" sz="28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504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515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509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526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455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Última</a:t>
                      </a: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Variación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+ 2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+ 36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+ 4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- 13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+ 7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348" name="2 Rectángulo"/>
          <p:cNvSpPr>
            <a:spLocks noChangeArrowheads="1"/>
          </p:cNvSpPr>
          <p:nvPr/>
        </p:nvSpPr>
        <p:spPr bwMode="auto">
          <a:xfrm>
            <a:off x="428625" y="500063"/>
            <a:ext cx="82867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800" b="1" dirty="0"/>
              <a:t>RESULTADOS HISTORICOS PSU</a:t>
            </a:r>
            <a:r>
              <a:rPr lang="es-CL" sz="2800" dirty="0"/>
              <a:t/>
            </a:r>
            <a:br>
              <a:rPr lang="es-CL" sz="2800" dirty="0"/>
            </a:br>
            <a:r>
              <a:rPr lang="es-CL" b="1" dirty="0"/>
              <a:t>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60</a:t>
            </a:fld>
            <a:endParaRPr lang="es-ES" dirty="0"/>
          </a:p>
        </p:txBody>
      </p:sp>
      <p:pic>
        <p:nvPicPr>
          <p:cNvPr id="4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53" y="214290"/>
            <a:ext cx="681033" cy="1100132"/>
          </a:xfrm>
          <a:prstGeom prst="rect">
            <a:avLst/>
          </a:prstGeom>
          <a:noFill/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785918" y="2071678"/>
          <a:ext cx="4071966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4565"/>
                <a:gridCol w="1317401"/>
              </a:tblGrid>
              <a:tr h="35859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NIVEL</a:t>
                      </a:r>
                      <a:endParaRPr lang="es-ES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%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pPr algn="ctr"/>
                      <a:r>
                        <a:rPr lang="es-ES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BASICA</a:t>
                      </a:r>
                      <a:endParaRPr lang="es-ES" b="1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PK –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K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2.5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1º  básico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a 4º básico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3.2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5º básico a 7º básico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8º básicos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13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Iº medio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a </a:t>
                      </a:r>
                      <a:r>
                        <a:rPr lang="es-ES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Ivº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medio 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5.6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1214414" y="928670"/>
            <a:ext cx="65722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400" b="1" dirty="0" smtClean="0">
                <a:solidFill>
                  <a:schemeClr val="accent1"/>
                </a:solidFill>
                <a:latin typeface="Bodoni MT Black" pitchFamily="18" charset="0"/>
              </a:rPr>
              <a:t>Repitentes año 2012</a:t>
            </a:r>
            <a:br>
              <a:rPr lang="es-CL" sz="4400" b="1" dirty="0" smtClean="0">
                <a:solidFill>
                  <a:schemeClr val="accent1"/>
                </a:solidFill>
                <a:latin typeface="Bodoni MT Black" pitchFamily="18" charset="0"/>
              </a:rPr>
            </a:br>
            <a:r>
              <a:rPr lang="es-CL" sz="4400" b="1" dirty="0" smtClean="0">
                <a:latin typeface="Bodoni MT" pitchFamily="18" charset="0"/>
              </a:rPr>
              <a:t> </a:t>
            </a:r>
            <a:endParaRPr lang="en-US" sz="4400" b="1" dirty="0">
              <a:latin typeface="Bodoni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2976" y="714356"/>
            <a:ext cx="5572164" cy="714380"/>
          </a:xfrm>
        </p:spPr>
        <p:txBody>
          <a:bodyPr>
            <a:noAutofit/>
          </a:bodyPr>
          <a:lstStyle/>
          <a:p>
            <a:r>
              <a:rPr lang="es-ES" sz="4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Atrasos</a:t>
            </a:r>
            <a:r>
              <a:rPr lang="es-ES" sz="4400" dirty="0" smtClean="0">
                <a:latin typeface="Bodoni MT Black" pitchFamily="18" charset="0"/>
              </a:rPr>
              <a:t> </a:t>
            </a:r>
            <a:endParaRPr lang="es-ES" sz="4400" dirty="0"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61</a:t>
            </a:fld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28596" y="2634276"/>
          <a:ext cx="2428892" cy="1937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857256"/>
              </a:tblGrid>
              <a:tr h="420226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+mj-lt"/>
                        </a:rPr>
                        <a:t>NIVEL</a:t>
                      </a:r>
                      <a:endParaRPr lang="es-ES" sz="18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+mj-lt"/>
                        </a:rPr>
                        <a:t>%</a:t>
                      </a:r>
                      <a:endParaRPr lang="es-ES" sz="18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226">
                <a:tc>
                  <a:txBody>
                    <a:bodyPr/>
                    <a:lstStyle/>
                    <a:p>
                      <a:pPr algn="ctr"/>
                      <a:r>
                        <a:rPr lang="es-ES" sz="16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PRE-BASICA</a:t>
                      </a:r>
                      <a:endParaRPr lang="es-ES" sz="1600" b="1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PRE-KINDER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5,6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KINDER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2,4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6500826" y="2357430"/>
          <a:ext cx="207170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850"/>
                <a:gridCol w="10358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+mj-lt"/>
                        </a:rPr>
                        <a:t>NIVEL</a:t>
                      </a:r>
                      <a:endParaRPr lang="es-ES" sz="18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+mj-lt"/>
                        </a:rPr>
                        <a:t>% </a:t>
                      </a:r>
                      <a:endParaRPr lang="es-ES" sz="18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E.MEDIA</a:t>
                      </a:r>
                      <a:endParaRPr lang="es-ES" b="1" u="sng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I</a:t>
                      </a:r>
                      <a:r>
                        <a:rPr lang="es-ES" sz="14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OS</a:t>
                      </a:r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.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9,5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II</a:t>
                      </a:r>
                      <a:r>
                        <a:rPr lang="es-ES" sz="14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OS</a:t>
                      </a:r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.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12,1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III</a:t>
                      </a:r>
                      <a:r>
                        <a:rPr lang="es-ES" sz="14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OS</a:t>
                      </a:r>
                      <a:endParaRPr lang="es-ES" sz="1400" b="1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16,8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IV</a:t>
                      </a:r>
                      <a:r>
                        <a:rPr lang="es-ES" sz="14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OS</a:t>
                      </a:r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.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19,9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3286116" y="1714488"/>
          <a:ext cx="242889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785818"/>
              </a:tblGrid>
              <a:tr h="35859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NIVEL</a:t>
                      </a:r>
                      <a:endParaRPr lang="es-ES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%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pPr algn="ctr"/>
                      <a:r>
                        <a:rPr lang="es-ES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BASICA</a:t>
                      </a:r>
                      <a:endParaRPr lang="es-ES" b="1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PRIMEROS 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5,1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SEGUNDOS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2,7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TERCEROS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5,6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CUARTOS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5,3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QUINTOS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8,0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SEXTOS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7,7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SEPTMOS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7,7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OCTAVOS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14,6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90">
                <a:tc>
                  <a:txBody>
                    <a:bodyPr/>
                    <a:lstStyle/>
                    <a:p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62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142944" y="642918"/>
            <a:ext cx="80010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Redes de Apoyo</a:t>
            </a:r>
          </a:p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 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1. Centro  Aprendizaje (CDA)</a:t>
            </a:r>
          </a:p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57158" y="1928802"/>
            <a:ext cx="77867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>
              <a:solidFill>
                <a:schemeClr val="accent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</a:t>
            </a: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Psicopedagogos</a:t>
            </a:r>
          </a:p>
          <a:p>
            <a:pPr lvl="1"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Psicólogos</a:t>
            </a:r>
          </a:p>
          <a:p>
            <a:pPr lvl="1"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Terapeuta Ocupacional</a:t>
            </a:r>
          </a:p>
          <a:p>
            <a:pPr lvl="1"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Siquiatra</a:t>
            </a:r>
          </a:p>
          <a:p>
            <a:pPr lvl="1"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Fonoaudiólogo</a:t>
            </a:r>
          </a:p>
          <a:p>
            <a:pPr lvl="1"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Educadoras Diferencial con especialidad en :</a:t>
            </a:r>
          </a:p>
          <a:p>
            <a:pPr lvl="1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   -  Discapacidad Intelectual </a:t>
            </a:r>
          </a:p>
          <a:p>
            <a:pPr marL="342900" indent="-342900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	       -  Déficit Atencional y Dificultad de Aprendizaje</a:t>
            </a:r>
          </a:p>
          <a:p>
            <a:pPr marL="342900" indent="-342900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	       -  Trastornos  Específicos del Lenguaje</a:t>
            </a:r>
          </a:p>
          <a:p>
            <a:pPr>
              <a:buFont typeface="Arial" pitchFamily="34" charset="0"/>
              <a:buChar char="•"/>
            </a:pP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20" y="5072074"/>
            <a:ext cx="77867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  <a:latin typeface="Bodoni MT Black" pitchFamily="18" charset="0"/>
              </a:rPr>
              <a:t>	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2. PAF</a:t>
            </a:r>
          </a:p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	3. Proyecto de Integración</a:t>
            </a:r>
          </a:p>
          <a:p>
            <a:endParaRPr lang="es-ES" sz="32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5852" y="571480"/>
            <a:ext cx="7429552" cy="704104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Escuela Para Padres</a:t>
            </a:r>
            <a:endParaRPr lang="es-ES" sz="36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63</a:t>
            </a:fld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500034" y="2714620"/>
          <a:ext cx="8358247" cy="351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5"/>
                <a:gridCol w="1346497"/>
                <a:gridCol w="4654295"/>
                <a:gridCol w="10715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FECHA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HORARIO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TEMA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PARTICI-</a:t>
                      </a:r>
                    </a:p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PANTES</a:t>
                      </a:r>
                      <a:endParaRPr lang="es-E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12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Mayo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10:00-12:00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“Liderazgo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e Integración de  Equipo de Trabajo”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19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09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Junio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10:00-12:00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s-ES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“Fortalecimiento de Ambiente de Trabajo”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15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28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 Julio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s-ES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10:00-12:00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“ Inteligencia Emocional”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9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11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Agosto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s-ES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10:00-12:00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Coordinación y Vinculación de CPA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con el Colegio y sus Aportes”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14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08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Sepbre.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s-ES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10:00-12:00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“Comunicación Efectiva-Asertividad”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52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13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Octbre.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s-ES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10:00-12:00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“Comunicación Efectiva-Asertividad”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12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17</a:t>
                      </a:r>
                      <a:r>
                        <a:rPr lang="es-E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Novbre.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s-ES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10:00-12:00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“ Convivencia”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17</a:t>
                      </a:r>
                      <a:endParaRPr lang="es-E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85720" y="1571612"/>
            <a:ext cx="821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Capacitación :  Dirigido a  Padres y Apoderados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71472" y="2143116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Lugar : Colegio Simón Bolívar – 2012 Día Sábado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785818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64</a:t>
            </a:fld>
            <a:endParaRPr lang="es-ES" dirty="0"/>
          </a:p>
        </p:txBody>
      </p:sp>
      <p:pic>
        <p:nvPicPr>
          <p:cNvPr id="4" name="Picture 2" descr="C:\Users\lenovo\Desktop\FOTOS\DSC023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00438"/>
            <a:ext cx="4214842" cy="294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lenovo\Desktop\FOTOS\SNED\DSC044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85860"/>
            <a:ext cx="4286280" cy="3228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14290"/>
            <a:ext cx="785818" cy="1214446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357290" y="1357298"/>
            <a:ext cx="3286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Escuela  para Padres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enovo\Pictures\vlcsnap-2012-11-15-15h31m37s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3714752"/>
            <a:ext cx="507209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234230" cy="775542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latin typeface="Bodoni MT Black" pitchFamily="18" charset="0"/>
              </a:rPr>
              <a:t> </a:t>
            </a:r>
            <a:r>
              <a:rPr lang="es-ES" sz="4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</a:t>
            </a:r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Seguridad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65</a:t>
            </a:fld>
            <a:endParaRPr lang="es-ES" dirty="0"/>
          </a:p>
        </p:txBody>
      </p:sp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857256" cy="1214446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42910" y="1571612"/>
            <a:ext cx="8072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/>
              <a:t> 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Comité Paritario</a:t>
            </a: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   Capacitación  Docentes y No Docentes </a:t>
            </a:r>
          </a:p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     por la   ACHS</a:t>
            </a: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   Ensayo Sistemático de  Evacuación</a:t>
            </a: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   Simulacro Nacional</a:t>
            </a:r>
            <a:endParaRPr lang="es-E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714356"/>
            <a:ext cx="6162692" cy="704104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Talleres Extraescolares </a:t>
            </a:r>
            <a:endParaRPr lang="es-ES" sz="40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66</a:t>
            </a:fld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714348" y="157161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1.Teatro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14348" y="2285992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2. Orquesta Comunal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14348" y="300037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3. Violín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14348" y="4643446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5. Baloncesto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14348" y="371475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4. Ajedrez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714348" y="5643578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6. Ballet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929190" y="2681583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7. Tenis de mesa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929190" y="3681715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8. Fútbol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929190" y="4681847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9. Futbolito (Falabella)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C:\Users\lenovo\Desktop\TELETON\DSC067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143380"/>
            <a:ext cx="335758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C:\Users\lenovo\Desktop\TELETON\DSC0679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214818"/>
            <a:ext cx="357190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67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14414" y="649412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Actividades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857224" y="1071546"/>
            <a:ext cx="4572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Campaña Teletón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0" name="9 Imagen" descr="C:\Documents and Settings\Admin\Configuración local\Archivos temporales de Internet\Content.Outlook\YNBOEX03\la foto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1571612"/>
            <a:ext cx="342902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C:\Documents and Settings\Admin\Configuración local\Archivos temporales de Internet\Content.Outlook\YNBOEX03\la foto (2)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1571612"/>
            <a:ext cx="350046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lenovo\Pictures\vlcsnap-2012-12-04-10h43m16s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629042"/>
            <a:ext cx="5500726" cy="272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68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14348" y="92867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Campaña  Teletón 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Picture 4" descr="C:\Users\lenovo\Pictures\vlcsnap-2012-12-04-10h46m33s21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736"/>
            <a:ext cx="4071966" cy="252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lenovo\Pictures\vlcsnap-2012-12-04-10h43m36s23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285860"/>
            <a:ext cx="374548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142976" y="285728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Actividades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C:\Users\lenovo\Desktop\Dia de la alegria\S50027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643050"/>
            <a:ext cx="335758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69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85786" y="1142984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Día de la Alegría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4 Imagen" descr="C:\Users\lenovo\Desktop\Dia de la alegria\S50027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714488"/>
            <a:ext cx="3214710" cy="214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C:\Users\lenovo\Desktop\Dia de la alegria\S500264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4144520"/>
            <a:ext cx="3857652" cy="214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928662" y="428604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Actividades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C:\Users\lenovo\Desktop\TELETON\DSC067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071942"/>
            <a:ext cx="407196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70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14348" y="928671"/>
            <a:ext cx="7643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Di No Al </a:t>
            </a:r>
            <a:r>
              <a:rPr lang="es-ES" sz="2400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Bullying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, Obra Teatro          </a:t>
            </a:r>
          </a:p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“ La Niña Perfecta”  Participaron</a:t>
            </a:r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1º y 2º Básicos</a:t>
            </a:r>
          </a:p>
          <a:p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29" y="257166"/>
            <a:ext cx="681033" cy="1100132"/>
          </a:xfrm>
          <a:prstGeom prst="rect">
            <a:avLst/>
          </a:prstGeom>
          <a:noFill/>
        </p:spPr>
      </p:pic>
      <p:pic>
        <p:nvPicPr>
          <p:cNvPr id="6" name="5 Imagen" descr="C:\Users\lenovo\Desktop\TELETON\DSC067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071678"/>
            <a:ext cx="378621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Users\lenovo\Desktop\TELETON\DSC0675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143116"/>
            <a:ext cx="364333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1214414" y="428604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Actividades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3" descr="C:\Users\lenovo\Desktop\TELETON\Ballet\S50028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686" y="3786190"/>
            <a:ext cx="339724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1 Título"/>
          <p:cNvSpPr>
            <a:spLocks noGrp="1"/>
          </p:cNvSpPr>
          <p:nvPr>
            <p:ph type="title"/>
          </p:nvPr>
        </p:nvSpPr>
        <p:spPr>
          <a:xfrm>
            <a:off x="928662" y="785794"/>
            <a:ext cx="5214974" cy="571504"/>
          </a:xfrm>
        </p:spPr>
        <p:txBody>
          <a:bodyPr/>
          <a:lstStyle/>
          <a:p>
            <a:pPr eaLnBrk="1" hangingPunct="1"/>
            <a:r>
              <a:rPr lang="es-CL" sz="2800" dirty="0" smtClean="0">
                <a:latin typeface="Bodoni MT Black" pitchFamily="18" charset="0"/>
              </a:rPr>
              <a:t>Presentación Ballet</a:t>
            </a:r>
          </a:p>
        </p:txBody>
      </p:sp>
      <p:pic>
        <p:nvPicPr>
          <p:cNvPr id="4099" name="Picture 2" descr="C:\Users\lenovo\Desktop\TELETON\Ballet\S50028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9" y="1428736"/>
            <a:ext cx="3286147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4" descr="C:\Users\lenovo\Desktop\TELETON\Ballet\S5002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3857628"/>
            <a:ext cx="371477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5" descr="C:\Users\lenovo\Desktop\TELETON\Ballet\S50027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1428736"/>
            <a:ext cx="3673527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428728" y="500042"/>
            <a:ext cx="3071834" cy="5715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odoni MT Black" pitchFamily="18" charset="0"/>
                <a:ea typeface="+mj-ea"/>
                <a:cs typeface="+mj-cs"/>
              </a:rPr>
              <a:t>Actividades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72</a:t>
            </a:fld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85786" y="1071546"/>
            <a:ext cx="4286280" cy="43971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odoni MT Black" pitchFamily="18" charset="0"/>
                <a:ea typeface="+mj-ea"/>
                <a:cs typeface="+mj-cs"/>
              </a:rPr>
              <a:t>Kidzania</a:t>
            </a:r>
            <a:endParaRPr kumimoji="0" lang="es-C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odoni MT Black" pitchFamily="18" charset="0"/>
              <a:ea typeface="+mj-ea"/>
              <a:cs typeface="+mj-cs"/>
            </a:endParaRPr>
          </a:p>
        </p:txBody>
      </p:sp>
      <p:pic>
        <p:nvPicPr>
          <p:cNvPr id="5" name="Picture 2" descr="C:\Users\lenovo\Desktop\TELETON\Kidzania\DSC068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571612"/>
            <a:ext cx="321471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lenovo\Desktop\TELETON\Kidzania\DSC068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57628"/>
            <a:ext cx="35719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lenovo\Desktop\TELETON\Kidzania\DSC068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86190"/>
            <a:ext cx="3571900" cy="214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Users\lenovo\Desktop\TELETON\Kidzania\DSC068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785794"/>
            <a:ext cx="321471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1071538" y="642918"/>
            <a:ext cx="2571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s-CL" sz="3200" dirty="0" smtClean="0">
                <a:solidFill>
                  <a:schemeClr val="tx2"/>
                </a:solidFill>
                <a:latin typeface="Bodoni MT Black" pitchFamily="18" charset="0"/>
              </a:rPr>
              <a:t>Actividades</a:t>
            </a:r>
          </a:p>
        </p:txBody>
      </p:sp>
      <p:pic>
        <p:nvPicPr>
          <p:cNvPr id="11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753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00034" y="1500174"/>
            <a:ext cx="457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Cicletada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familiar fotos</a:t>
            </a:r>
          </a:p>
          <a:p>
            <a:pPr algn="ctr"/>
            <a:endParaRPr lang="es-ES" b="1" dirty="0" smtClean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  <a:p>
            <a:pPr algn="ctr"/>
            <a:endParaRPr lang="es-ES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026" name="Picture 2" descr="C:\Users\lenovo\Pictures\vlcsnap-2012-05-29-10h58m38s2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293096"/>
            <a:ext cx="3422591" cy="1925960"/>
          </a:xfrm>
          <a:prstGeom prst="rect">
            <a:avLst/>
          </a:prstGeom>
          <a:noFill/>
        </p:spPr>
      </p:pic>
      <p:pic>
        <p:nvPicPr>
          <p:cNvPr id="1027" name="Picture 3" descr="C:\Users\lenovo\Pictures\vlcsnap-2012-05-29-10h58m16s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93096"/>
            <a:ext cx="3422591" cy="1925960"/>
          </a:xfrm>
          <a:prstGeom prst="rect">
            <a:avLst/>
          </a:prstGeom>
          <a:noFill/>
        </p:spPr>
      </p:pic>
      <p:pic>
        <p:nvPicPr>
          <p:cNvPr id="1028" name="Picture 4" descr="C:\Users\lenovo\Pictures\vlcsnap-2012-05-29-10h58m21s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348880"/>
            <a:ext cx="3422591" cy="1925960"/>
          </a:xfrm>
          <a:prstGeom prst="rect">
            <a:avLst/>
          </a:prstGeom>
          <a:noFill/>
        </p:spPr>
      </p:pic>
      <p:pic>
        <p:nvPicPr>
          <p:cNvPr id="1029" name="Picture 5" descr="C:\Users\lenovo\Pictures\vlcsnap-2012-05-29-10h58m26s12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348880"/>
            <a:ext cx="3422591" cy="1925960"/>
          </a:xfrm>
          <a:prstGeom prst="rect">
            <a:avLst/>
          </a:prstGeom>
          <a:noFill/>
        </p:spPr>
      </p:pic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753" y="214290"/>
            <a:ext cx="681033" cy="110013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857224" y="428604"/>
            <a:ext cx="75724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Actividades Familiares con Centro de Padres</a:t>
            </a:r>
          </a:p>
          <a:p>
            <a:pPr algn="ctr"/>
            <a:endParaRPr lang="es-ES" b="1" dirty="0" smtClean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  <a:p>
            <a:pPr algn="ctr"/>
            <a:endParaRPr lang="es-ES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7158" y="785794"/>
            <a:ext cx="5500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Feria de las pulgas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2050" name="Picture 2" descr="C:\Users\lenovo\Desktop\FOTOS\SNED\DSC042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3275856" cy="2456892"/>
          </a:xfrm>
          <a:prstGeom prst="rect">
            <a:avLst/>
          </a:prstGeom>
          <a:noFill/>
        </p:spPr>
      </p:pic>
      <p:pic>
        <p:nvPicPr>
          <p:cNvPr id="2051" name="Picture 3" descr="C:\Users\lenovo\Desktop\FOTOS\SNED\DSC043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84784"/>
            <a:ext cx="3240360" cy="2430270"/>
          </a:xfrm>
          <a:prstGeom prst="rect">
            <a:avLst/>
          </a:prstGeom>
          <a:noFill/>
        </p:spPr>
      </p:pic>
      <p:pic>
        <p:nvPicPr>
          <p:cNvPr id="2052" name="Picture 4" descr="C:\Users\lenovo\Desktop\FOTOS\SNED\DSC043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933056"/>
            <a:ext cx="3240360" cy="2430270"/>
          </a:xfrm>
          <a:prstGeom prst="rect">
            <a:avLst/>
          </a:prstGeom>
          <a:noFill/>
        </p:spPr>
      </p:pic>
      <p:pic>
        <p:nvPicPr>
          <p:cNvPr id="2053" name="Picture 5" descr="C:\Users\lenovo\Desktop\FOTOS\SNED\DSC043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861048"/>
            <a:ext cx="3240360" cy="2538283"/>
          </a:xfrm>
          <a:prstGeom prst="rect">
            <a:avLst/>
          </a:prstGeom>
          <a:noFill/>
        </p:spPr>
      </p:pic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753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75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57158" y="3643314"/>
            <a:ext cx="8215370" cy="1143008"/>
          </a:xfrm>
          <a:prstGeom prst="rect">
            <a:avLst/>
          </a:prstGeom>
          <a:noFill/>
        </p:spPr>
        <p:txBody>
          <a:bodyPr wrap="square" rtlCol="0">
            <a:prstTxWarp prst="textChevron">
              <a:avLst>
                <a:gd name="adj" fmla="val 33505"/>
              </a:avLst>
            </a:prstTxWarp>
            <a:spAutoFit/>
          </a:bodyPr>
          <a:lstStyle/>
          <a:p>
            <a:pPr algn="ctr"/>
            <a:r>
              <a:rPr lang="es-ES" sz="5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LOG</a:t>
            </a:r>
            <a:r>
              <a:rPr lang="es-E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ROS</a:t>
            </a:r>
            <a:endParaRPr lang="es-E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lgerian" pitchFamily="82" charset="0"/>
            </a:endParaRPr>
          </a:p>
        </p:txBody>
      </p:sp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571480"/>
            <a:ext cx="1785950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76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28596" y="1428737"/>
            <a:ext cx="8429684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1.-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Categoría SEP 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Autonomía</a:t>
            </a:r>
          </a:p>
          <a:p>
            <a:pPr lvl="2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2.-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SNED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Excelencia Académica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3.- SIMCE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Aumento puntajes 4º básicos: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* + 5 lenguaje. 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* + 9 matemáticas.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* + 11 Naturaleza.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4.-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PSU: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Aumento puntajes 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* +2 lenguaje. 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*+36 matemáticas.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* + 4 historia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/>
            <a:endParaRPr lang="es-ES" sz="2400" b="1" u="sng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214414" y="714356"/>
            <a:ext cx="3643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77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28596" y="1428737"/>
            <a:ext cx="842968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4.- PSU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Puntaje máximo obtenido año 2012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Lenguaje 704 - 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Matemática 724 -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5.- </a:t>
            </a:r>
            <a:r>
              <a:rPr lang="es-ES" sz="2000" b="1" u="sng" dirty="0" err="1" smtClean="0">
                <a:solidFill>
                  <a:schemeClr val="tx2">
                    <a:lumMod val="75000"/>
                  </a:schemeClr>
                </a:solidFill>
              </a:rPr>
              <a:t>Optimist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000" b="1" u="sng" dirty="0" err="1" smtClean="0">
                <a:solidFill>
                  <a:schemeClr val="tx2">
                    <a:lumMod val="75000"/>
                  </a:schemeClr>
                </a:solidFill>
              </a:rPr>
              <a:t>Snipe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Resultado auditoría: 100% cumplimiento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6.-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Encuesta Satisfacción Apoderados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Aumento índice de  satisfacción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7.-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Torneos Deportivos: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Subcampeón Nacional de Fútbol, Categoría Infantil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Campeón Regional de Fútbol, Categoría Infantil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Campeón Comunal de Fútbol, Categoría Infantil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Campeón Provincial de Fútbol, Categoría Infantil</a:t>
            </a:r>
          </a:p>
          <a:p>
            <a:pPr lvl="2"/>
            <a:endParaRPr lang="es-ES" sz="2400" b="1" u="sng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214414" y="714356"/>
            <a:ext cx="3643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78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28596" y="1428737"/>
            <a:ext cx="84296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7.-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Torneos Deportivos: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Segundo Lugar Comunal, Categoría Superior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Campeón Comunal, Categoría Infantil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Campeón Comunal, Categoría Superior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Tercer Lugar Atletismo Escolar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Campeón Comunal Tenis de mesa, categoría 15 años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8.-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Ajedrez: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Campeón Categoría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Ens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. Básica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Campeón Comunal Categoría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Ens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. Media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Segundo Lugar Categoría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Ens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. Media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/>
            <a:endParaRPr lang="es-ES" sz="2400" b="1" u="sng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214414" y="714356"/>
            <a:ext cx="3643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79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28596" y="1428737"/>
            <a:ext cx="8429684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9.-  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Lenguaje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Primer Lugar Nacional Olimpiadas del Saber de Lenguaje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con el curso 5º básico.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10.-    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Inglés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2º Lugar Concurso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Sketches”s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Contest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en UNAB,       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participaron alumnos Electivo Inglés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Ivº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medios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1º Lugar Escenografía Concurso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Sketches”s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Contest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lvl="1"/>
            <a:endParaRPr lang="es-E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11.-      </a:t>
            </a:r>
            <a:r>
              <a:rPr lang="es-ES" sz="2000" b="1" u="sng" dirty="0" smtClean="0">
                <a:solidFill>
                  <a:schemeClr val="tx2">
                    <a:lumMod val="75000"/>
                  </a:schemeClr>
                </a:solidFill>
              </a:rPr>
              <a:t>Folklore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Primer Lugar Comunal de Cueca Escolar, Categoría </a:t>
            </a:r>
            <a:r>
              <a:rPr lang="es-ES" sz="2000" b="1" dirty="0" err="1" smtClean="0">
                <a:solidFill>
                  <a:schemeClr val="tx2">
                    <a:lumMod val="75000"/>
                  </a:schemeClr>
                </a:solidFill>
              </a:rPr>
              <a:t>Ens</a:t>
            </a: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.    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  Básica</a:t>
            </a:r>
          </a:p>
          <a:p>
            <a:pPr lvl="1">
              <a:buFont typeface="Arial" pitchFamily="34" charset="0"/>
              <a:buChar char="•"/>
            </a:pPr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Segundo Lugar Comunal Cueca Escolar, Categoría E.       </a:t>
            </a:r>
          </a:p>
          <a:p>
            <a:pPr lvl="1"/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  Media.</a:t>
            </a:r>
          </a:p>
          <a:p>
            <a:pPr lvl="1"/>
            <a:endParaRPr lang="es-ES" sz="23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>
              <a:buFont typeface="Arial" pitchFamily="34" charset="0"/>
              <a:buChar char="•"/>
            </a:pPr>
            <a:endParaRPr lang="es-ES" sz="2400" b="1" u="sng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214414" y="714356"/>
            <a:ext cx="3643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2976" y="928670"/>
            <a:ext cx="7762900" cy="846980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1.- Autonomía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80</a:t>
            </a:fld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034" y="1428736"/>
            <a:ext cx="82868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Qué es clasificar   en Categoría Autónomo? :</a:t>
            </a:r>
          </a:p>
          <a:p>
            <a:pPr algn="just"/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  <a:p>
            <a:pPr algn="just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Es la consecuencia directa de una </a:t>
            </a:r>
            <a:r>
              <a:rPr lang="es-ES" sz="2400" b="1" u="sng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mejora </a:t>
            </a: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en los resultados educativos de nuestros estudiantes, por lo que junto con reconocer a usted y a su equipo directivo y docente los frutos de su y trabajo y perseverancia, lo instamos a continuar con su compromiso en mejorar la equidad y calidad de la Educación de los niños y jóvenes de nuestro país.</a:t>
            </a:r>
          </a:p>
          <a:p>
            <a:pPr algn="just"/>
            <a:endParaRPr lang="es-ES" sz="28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es-ES" sz="28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8604"/>
            <a:ext cx="681033" cy="1100132"/>
          </a:xfrm>
          <a:prstGeom prst="rect">
            <a:avLst/>
          </a:prstGeom>
          <a:noFill/>
        </p:spPr>
      </p:pic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928662" y="5214950"/>
          <a:ext cx="6524628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314"/>
                <a:gridCol w="3262314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+mj-lt"/>
                        </a:rPr>
                        <a:t>ORDENACION  AGENCIA </a:t>
                      </a:r>
                    </a:p>
                    <a:p>
                      <a:pPr algn="ctr"/>
                      <a:r>
                        <a:rPr lang="es-ES" sz="1800" dirty="0" smtClean="0">
                          <a:latin typeface="+mj-lt"/>
                        </a:rPr>
                        <a:t>DE  CALIDAD</a:t>
                      </a:r>
                      <a:endParaRPr lang="es-ES" sz="18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+mj-lt"/>
                        </a:rPr>
                        <a:t>CATEGORIA  SEP</a:t>
                      </a:r>
                      <a:endParaRPr lang="es-ES" sz="18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Desempeño</a:t>
                      </a:r>
                      <a:r>
                        <a:rPr lang="es-ES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 Alto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Autónomo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11 Rectángulo"/>
          <p:cNvSpPr/>
          <p:nvPr/>
        </p:nvSpPr>
        <p:spPr>
          <a:xfrm>
            <a:off x="1357290" y="571480"/>
            <a:ext cx="2928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81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642910" y="2071678"/>
            <a:ext cx="8072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24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(Sistema Nacional de Evaluación del Desempeño</a:t>
            </a:r>
          </a:p>
          <a:p>
            <a:r>
              <a:rPr lang="es-CR" sz="24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de Los Establecimientos Educacionales)</a:t>
            </a:r>
            <a:endParaRPr lang="es-C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071538" y="1357298"/>
            <a:ext cx="4076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2.- SNED</a:t>
            </a:r>
            <a:endParaRPr lang="es-E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57224" y="3071810"/>
            <a:ext cx="735811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  <a:latin typeface="Bodoni MT Black" pitchFamily="18" charset="0"/>
              </a:rPr>
              <a:t>Qué es el SNED:</a:t>
            </a:r>
          </a:p>
          <a:p>
            <a:endParaRPr lang="es-ES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		Es un sistema de evaluación bianual del desempeño de los establecimientos Educacionales Subvencionados del país, que se traduce en la medición de un conjunto de factores y posterior elaboración del índice de Desempeño SNED.</a:t>
            </a:r>
          </a:p>
          <a:p>
            <a:endParaRPr lang="es-ES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		El objetivo principal es contribuir al mejoramiento de la Educación .</a:t>
            </a:r>
          </a:p>
          <a:p>
            <a:pPr algn="ctr"/>
            <a:r>
              <a:rPr lang="es-ES" sz="3200" b="1" dirty="0" smtClean="0">
                <a:solidFill>
                  <a:schemeClr val="accent2">
                    <a:lumMod val="50000"/>
                  </a:schemeClr>
                </a:solidFill>
                <a:latin typeface="Bodoni MT Black" pitchFamily="18" charset="0"/>
              </a:rPr>
              <a:t>EXCELENCIA ACADEMICA</a:t>
            </a:r>
            <a:endParaRPr lang="es-ES" sz="3200" b="1" dirty="0">
              <a:solidFill>
                <a:schemeClr val="accent2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1428728" y="642918"/>
            <a:ext cx="21431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82</a:t>
            </a:fld>
            <a:endParaRPr lang="es-ES" dirty="0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8224867" cy="526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85728"/>
            <a:ext cx="681033" cy="1100132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1357290" y="642918"/>
            <a:ext cx="7000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accent2">
                    <a:lumMod val="50000"/>
                  </a:schemeClr>
                </a:solidFill>
                <a:latin typeface="Bodoni MT Black" pitchFamily="18" charset="0"/>
              </a:rPr>
              <a:t>EXCELENCIA ACADEMICA</a:t>
            </a:r>
            <a:endParaRPr lang="es-ES" sz="3200" b="1" dirty="0">
              <a:solidFill>
                <a:schemeClr val="accent2">
                  <a:lumMod val="50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83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214414" y="1285860"/>
            <a:ext cx="5357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CR" sz="36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3.- Puntajes </a:t>
            </a:r>
            <a:r>
              <a:rPr lang="es-CR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SIMCE </a:t>
            </a:r>
            <a:endParaRPr lang="es-C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928662" y="1928802"/>
          <a:ext cx="6096000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1262050"/>
                <a:gridCol w="1524000"/>
                <a:gridCol w="1524000"/>
              </a:tblGrid>
              <a:tr h="227964"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4os. BASICOS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2009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2010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2011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Lenguaje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277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276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281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Educ. Matemática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284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277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286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C. Del Medio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279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265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276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928662" y="3539186"/>
          <a:ext cx="6096000" cy="181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1262050"/>
                <a:gridCol w="1524000"/>
                <a:gridCol w="1524000"/>
              </a:tblGrid>
              <a:tr h="120965"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8os.</a:t>
                      </a:r>
                      <a:r>
                        <a:rPr lang="es-CR" sz="1600" baseline="0" dirty="0" smtClean="0">
                          <a:latin typeface="+mj-lt"/>
                        </a:rPr>
                        <a:t>BASICOS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2009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2010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2011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Lenguaje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272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256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Educ. Matemática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276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265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Sociedad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263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257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Naturaleza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279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253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28662" y="5500702"/>
          <a:ext cx="6096000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1262050"/>
                <a:gridCol w="1524000"/>
                <a:gridCol w="1524000"/>
              </a:tblGrid>
              <a:tr h="120965"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IIos.  MEDIOS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2009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2010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2011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Lenguaje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276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276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Educ. Matemática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285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285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53" y="214290"/>
            <a:ext cx="681033" cy="1100132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7072330" y="2285992"/>
            <a:ext cx="500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+ 5</a:t>
            </a:r>
            <a:endParaRPr lang="es-ES" sz="16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072330" y="2643182"/>
            <a:ext cx="571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+ 9</a:t>
            </a:r>
            <a:endParaRPr lang="es-ES" sz="16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1285852" y="500042"/>
            <a:ext cx="3143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84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357290" y="1428736"/>
            <a:ext cx="24529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R" sz="36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3.-SIMCE</a:t>
            </a:r>
            <a:endParaRPr lang="es-ES" sz="3600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681033" cy="110013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1357290" y="857232"/>
            <a:ext cx="19730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85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857224" y="1571612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4.- Resultados  PSU</a:t>
            </a:r>
            <a:endParaRPr lang="es-CR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00100" y="2285992"/>
          <a:ext cx="6572296" cy="2905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02"/>
                <a:gridCol w="1071570"/>
                <a:gridCol w="1113878"/>
                <a:gridCol w="1096539"/>
                <a:gridCol w="1218607"/>
              </a:tblGrid>
              <a:tr h="680084"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PSU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2009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2010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2011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s-CR" sz="1600" dirty="0" smtClean="0">
                          <a:latin typeface="+mj-lt"/>
                        </a:rPr>
                        <a:t>2012</a:t>
                      </a:r>
                      <a:endParaRPr lang="es-CR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s-CR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Lenguaje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509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541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511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513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Matemática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498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524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489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525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Ciencias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455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505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492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479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Historia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526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527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507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511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 Promedio</a:t>
                      </a: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490,5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524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500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</a:rPr>
                        <a:t>507</a:t>
                      </a:r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s-CR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1142976" y="714356"/>
            <a:ext cx="21431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0" y="1484784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Pensando en la infraestructura con la que cuenta el </a:t>
            </a: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colegio usted diría que es: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900241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39552" y="548680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5. Satisfacción de Apoderados</a:t>
            </a:r>
            <a:endParaRPr lang="es-CR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621849"/>
            <a:ext cx="9144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Pensando en el orden del colegio, usted diría que es: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024214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269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787351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En relación a la atención del profesor jefe al alumno usted </a:t>
            </a: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diría que es: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040745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737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715343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Y en relación a la atención de la dirección al alumno </a:t>
            </a: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Usted diría que es: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969949"/>
              </p:ext>
            </p:extLst>
          </p:nvPr>
        </p:nvGraphicFramePr>
        <p:xfrm>
          <a:off x="243379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774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0" y="764704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Usted considera que la utilización de nuevas tecnologías </a:t>
            </a: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en los establecimientos es: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980492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353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787351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L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Pensando que los establecimientos educacionales cuentan con talleres (Deportes, Artísticos, Culturales, etc...) Usted diría que estas son: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99440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106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715343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Como evaluaría la atención del personal administrativo </a:t>
            </a: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de los establecimientos: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6583518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05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0" y="836712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L" sz="20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Está de acuerdo con los programas de apoyo al aprendizaje que recibe su hijo: (</a:t>
            </a:r>
            <a:r>
              <a:rPr lang="es-CL" sz="2000" b="1" dirty="0" err="1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Penta</a:t>
            </a:r>
            <a:r>
              <a:rPr lang="es-CL" sz="20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UC, </a:t>
            </a:r>
            <a:r>
              <a:rPr lang="es-CL" sz="2000" b="1" dirty="0" err="1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Cepech</a:t>
            </a:r>
            <a:r>
              <a:rPr lang="es-CL" sz="20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L" sz="2000" b="1" dirty="0" err="1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Eduinova</a:t>
            </a:r>
            <a:r>
              <a:rPr lang="es-CL" sz="20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, EMES, Charlas, </a:t>
            </a:r>
            <a:r>
              <a:rPr lang="es-CL" sz="2000" b="1" dirty="0" err="1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ect</a:t>
            </a:r>
            <a:r>
              <a:rPr lang="es-CL" sz="20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..):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945347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596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643335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Está de acuerdo con los Refuerzos educativos que </a:t>
            </a: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brinda el colegio</a:t>
            </a:r>
            <a:r>
              <a:rPr lang="es-CL" sz="20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768430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78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643335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¿Cómo considera los avances en los resultados del SIMCE </a:t>
            </a: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en su colegio?: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66947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755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837873"/>
            <a:ext cx="9144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¿Cómo considera la relación familia-colegio?: 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7809"/>
              </p:ext>
            </p:extLst>
          </p:nvPr>
        </p:nvGraphicFramePr>
        <p:xfrm>
          <a:off x="243379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273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715343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¿Qué le parece el programa de los valores del mes ?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(respeto, honestidad, solidaridad, etc.)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602224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086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765865"/>
            <a:ext cx="9144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Su hijo, ¿está contento en el colegio?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71653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679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-26397" y="693857"/>
            <a:ext cx="9144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2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¿Está usted satisfecho con el colegio?</a:t>
            </a:r>
            <a:endParaRPr lang="es-ES" sz="2200" b="1" dirty="0">
              <a:solidFill>
                <a:srgbClr val="1F497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173462"/>
              </p:ext>
            </p:extLst>
          </p:nvPr>
        </p:nvGraphicFramePr>
        <p:xfrm>
          <a:off x="251520" y="1556792"/>
          <a:ext cx="860444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 descr="cis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0"/>
            <a:ext cx="1213664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632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Imagen 1" descr="Punta Arenas-20120906-00193 - cop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42917"/>
            <a:ext cx="4214842" cy="2568419"/>
          </a:xfrm>
          <a:prstGeom prst="rect">
            <a:avLst/>
          </a:prstGeom>
          <a:noFill/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100</a:t>
            </a:fld>
            <a:endParaRPr lang="es-ES" dirty="0"/>
          </a:p>
        </p:txBody>
      </p:sp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642910" y="1000109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7.- Torneos Deportivos </a:t>
            </a:r>
            <a:endParaRPr lang="es-ES" sz="24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57158" y="5500702"/>
            <a:ext cx="3714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Campeón Regional de Fútbol,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Categoría Infantil, Juegos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Deportivos Escolares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57158" y="2000240"/>
            <a:ext cx="4286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Sub-Campeón Nacional de Fútbol, </a:t>
            </a:r>
          </a:p>
          <a:p>
            <a:pPr algn="ctr"/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Categoría Infantil Juegos</a:t>
            </a:r>
          </a:p>
          <a:p>
            <a:pPr algn="ctr"/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Deportivos Escolares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00034" y="1500174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Fútbol</a:t>
            </a:r>
            <a:endParaRPr lang="es-ES" sz="24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2051" name="Imagen 1" descr="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3786190"/>
            <a:ext cx="4857784" cy="2857520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1785918" y="428604"/>
            <a:ext cx="2428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Admin\Escritorio\FUTSAL-2012\20120524_73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4572032" cy="2786082"/>
          </a:xfrm>
          <a:prstGeom prst="rect">
            <a:avLst/>
          </a:prstGeom>
          <a:noFill/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101</a:t>
            </a:fld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357158" y="5214950"/>
            <a:ext cx="3929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Campeón Provincial de Fútbol,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Categoría Infantil Juegos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Deportivos Escolares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857752" y="1285860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Campeón Comunal de Fútbol,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Categoría Infantil Juegos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Deportivos Escolares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6" name="Imagen 3" descr="cid:image005.jpg@01CD8C58.EAB1E4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4000504"/>
            <a:ext cx="435771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1357290" y="857232"/>
            <a:ext cx="5446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7.- Torneos Deportivos 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071670" y="428604"/>
            <a:ext cx="1785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102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71472" y="5357826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Segundo Lugar Comunal,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Categoría Superior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Juegos Deportivos Escolares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Picture 2" descr="C:\Documents and Settings\Admin\Escritorio\TORNEO 2012\20120810_42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929066"/>
            <a:ext cx="4500594" cy="278608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4929190" y="1500174"/>
            <a:ext cx="3857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Campeón Provincial de Fútbol,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Categoría Infantil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Juegos Deportivos Escolares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3074" name="Picture 2" descr="C:\Documents and Settings\Admin\Escritorio\TORNEO 2012\20120810_42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4572032" cy="2928958"/>
          </a:xfrm>
          <a:prstGeom prst="rect">
            <a:avLst/>
          </a:prstGeom>
          <a:noFill/>
        </p:spPr>
      </p:pic>
      <p:pic>
        <p:nvPicPr>
          <p:cNvPr id="7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1043608" y="785794"/>
            <a:ext cx="4752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7.- Torneos Deportivos</a:t>
            </a:r>
          </a:p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143108" y="428604"/>
            <a:ext cx="207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C:\Documents and Settings\Admin\Escritorio\FUTSAL-2012\20120524_73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357562"/>
            <a:ext cx="5000660" cy="3286148"/>
          </a:xfrm>
          <a:prstGeom prst="rect">
            <a:avLst/>
          </a:prstGeom>
          <a:noFill/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103</a:t>
            </a:fld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928662" y="1428736"/>
            <a:ext cx="3143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Campeón Comunal, </a:t>
            </a:r>
          </a:p>
          <a:p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Categoría Infantil</a:t>
            </a:r>
            <a:endParaRPr lang="es-ES" sz="2000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6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42910" y="785795"/>
            <a:ext cx="435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 7.-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Torneos Deportivos</a:t>
            </a:r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.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14942" y="557214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Bodoni MT Black" pitchFamily="18" charset="0"/>
              </a:rPr>
              <a:t>Campeón Comunal, </a:t>
            </a:r>
          </a:p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Bodoni MT Black" pitchFamily="18" charset="0"/>
              </a:rPr>
              <a:t>Categoría Superior</a:t>
            </a:r>
            <a:endParaRPr lang="es-ES" b="1" dirty="0">
              <a:solidFill>
                <a:schemeClr val="tx2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41985" name="Picture 1" descr="C:\Documents and Settings\Admin\Escritorio\FUTSAL-2012\20120524_73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284653"/>
            <a:ext cx="3929090" cy="2572975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1571604" y="357166"/>
            <a:ext cx="207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104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357290" y="642918"/>
            <a:ext cx="537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7.- Torneos Deportivos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14348" y="1068157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         Campeón Comunal Categoría 15-15 años </a:t>
            </a:r>
          </a:p>
          <a:p>
            <a:pPr algn="ctr"/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Juegos Deportivos Escolares Tenis de Mesa</a:t>
            </a:r>
            <a:endParaRPr lang="es-ES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39937" name="Picture 1" descr="C:\Documents and Settings\Admin\Escritorio\TENIS DE MESA-2012\20120530_84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14488"/>
            <a:ext cx="4000528" cy="2643206"/>
          </a:xfrm>
          <a:prstGeom prst="rect">
            <a:avLst/>
          </a:prstGeom>
          <a:noFill/>
        </p:spPr>
      </p:pic>
      <p:pic>
        <p:nvPicPr>
          <p:cNvPr id="39938" name="Picture 2" descr="C:\Documents and Settings\Admin\Escritorio\TENIS DE MESA-2012\20120530_85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643050"/>
            <a:ext cx="4286280" cy="2643206"/>
          </a:xfrm>
          <a:prstGeom prst="rect">
            <a:avLst/>
          </a:prstGeom>
          <a:noFill/>
        </p:spPr>
      </p:pic>
      <p:pic>
        <p:nvPicPr>
          <p:cNvPr id="39939" name="Picture 3" descr="C:\Documents and Settings\Admin\Escritorio\TENIS DE MESA-2012\20120530_85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357694"/>
            <a:ext cx="4572032" cy="2357454"/>
          </a:xfrm>
          <a:prstGeom prst="rect">
            <a:avLst/>
          </a:prstGeom>
          <a:noFill/>
        </p:spPr>
      </p:pic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1857356" y="214290"/>
            <a:ext cx="2500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C:\Users\lenovo\Desktop\deportivo campeonato sn carlos apoquindo\S500258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4786322"/>
            <a:ext cx="314327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105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00100" y="857232"/>
            <a:ext cx="5929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7.- Torneos Deportivos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285852" y="357166"/>
            <a:ext cx="5929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071670" y="1285860"/>
            <a:ext cx="592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Tercer Lugar en Atletismo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9" name="8 Imagen" descr="C:\Users\lenovo\Desktop\deportivo campeonato sn carlos apoquindo\S50025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714488"/>
            <a:ext cx="307183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Users\lenovo\Desktop\deportivo campeonato sn carlos apoquindo\S500257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786322"/>
            <a:ext cx="328614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C:\Users\lenovo\Desktop\deportivo campeonato sn carlos apoquindo\S500255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1785926"/>
            <a:ext cx="271464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857232"/>
            <a:ext cx="4143404" cy="57150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sz="44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106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000100" y="1428736"/>
            <a:ext cx="3283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  <a:latin typeface="Bodoni MT Black" pitchFamily="18" charset="0"/>
              </a:rPr>
              <a:t>8.- Ajedrez </a:t>
            </a:r>
            <a:endParaRPr lang="es-ES" sz="2800" b="1" dirty="0">
              <a:solidFill>
                <a:schemeClr val="accent2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1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4500562" y="3571876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Campeón Comunal Categoría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   Enseñanza Media</a:t>
            </a:r>
            <a:endParaRPr lang="es-ES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-32" y="200024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Campeón Categoría Enseñanza Básica, 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   Juegos Deportivos Escolares</a:t>
            </a:r>
            <a:endParaRPr lang="es-ES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1406" y="5857892"/>
            <a:ext cx="542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Segundo  Lugar Categoría Enseñanza Media, 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               Juegos Deportivos Escolares</a:t>
            </a:r>
            <a:endParaRPr lang="es-ES" b="1" dirty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026" name="Picture 2" descr="C:\Documents and Settings\Admin\Escritorio\TORNEO 2012\_MG_54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000108"/>
            <a:ext cx="3929090" cy="2312755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Escritorio\TORNEO 2012\20120516_71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214818"/>
            <a:ext cx="3571900" cy="2135571"/>
          </a:xfrm>
          <a:prstGeom prst="rect">
            <a:avLst/>
          </a:prstGeom>
          <a:noFill/>
        </p:spPr>
      </p:pic>
      <p:pic>
        <p:nvPicPr>
          <p:cNvPr id="1028" name="Imagen 1" descr="20121017_116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714620"/>
            <a:ext cx="3786214" cy="2928958"/>
          </a:xfrm>
          <a:prstGeom prst="rect">
            <a:avLst/>
          </a:prstGeom>
          <a:noFill/>
        </p:spPr>
      </p:pic>
      <p:sp>
        <p:nvSpPr>
          <p:cNvPr id="12" name="11 Rectángulo"/>
          <p:cNvSpPr/>
          <p:nvPr/>
        </p:nvSpPr>
        <p:spPr>
          <a:xfrm>
            <a:off x="1928794" y="428604"/>
            <a:ext cx="228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71604" y="428604"/>
            <a:ext cx="5088628" cy="642942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 9.- Lenguaje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107</a:t>
            </a:fld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681033" cy="1100132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857364"/>
            <a:ext cx="800105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785786" y="1071546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Primer Lugar Nacional en Olimpiadas del Saber, </a:t>
            </a:r>
          </a:p>
          <a:p>
            <a:pPr algn="ctr"/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de Lenguaje con el Curso 6º Básico</a:t>
            </a:r>
            <a:endParaRPr lang="es-ES" sz="2400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428628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108</a:t>
            </a:fld>
            <a:endParaRPr lang="es-ES" dirty="0"/>
          </a:p>
        </p:txBody>
      </p:sp>
      <p:pic>
        <p:nvPicPr>
          <p:cNvPr id="4" name="Imagen 1" descr="DSC051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571612"/>
            <a:ext cx="4214842" cy="2786082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143380"/>
            <a:ext cx="400052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1071538" y="996719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    Primer Lugar Nacional en Olimpiadas del Saber,  </a:t>
            </a:r>
          </a:p>
          <a:p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              de Lenguaje con el curso 6º Básico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14480" y="500042"/>
            <a:ext cx="5017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 9.- Lenguaje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109</a:t>
            </a:fld>
            <a:endParaRPr lang="es-ES" dirty="0"/>
          </a:p>
        </p:txBody>
      </p:sp>
      <p:pic>
        <p:nvPicPr>
          <p:cNvPr id="4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681033" cy="1100132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142976" y="500042"/>
            <a:ext cx="72152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</a:t>
            </a:r>
          </a:p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10.- Inglés</a:t>
            </a: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2º Lugar Concurso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Sketches”s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Contest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en UNAB, alumnos Electivo Inglés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Ivº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medios</a:t>
            </a: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1º Lugar Escenografía Concurso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Sketches”s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Contest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</a:t>
            </a:r>
            <a:endParaRPr lang="es-ES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1026" name="Picture 2" descr="C:\Documents and Settings\Admin\Escritorio\FOTOS PRESENTACIONCTAPIUBLICA-2013\2012-10-16 15 24 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500306"/>
            <a:ext cx="3000396" cy="214314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4286256"/>
            <a:ext cx="3000396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357694"/>
            <a:ext cx="3071834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110</a:t>
            </a:fld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714348" y="1018744"/>
            <a:ext cx="785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 Primer Lugar Comunal de Cueca Escolar, Categoría Enseñanza Básica</a:t>
            </a:r>
            <a:endParaRPr lang="es-ES" sz="1600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857752" y="4500570"/>
            <a:ext cx="3929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Segundo Lugar Comunal de Cueca           Escolar, Categoría</a:t>
            </a:r>
          </a:p>
          <a:p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Bodoni MT Black" pitchFamily="18" charset="0"/>
              </a:rPr>
              <a:t>             Enseñanza Media</a:t>
            </a:r>
            <a:endParaRPr lang="es-ES" sz="1600" dirty="0">
              <a:solidFill>
                <a:schemeClr val="accent1">
                  <a:lumMod val="50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38913" name="Picture 1" descr="C:\Documents and Settings\Admin\Escritorio\CONCURSO CUECA-2012\20120830_68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4143404" cy="2714644"/>
          </a:xfrm>
          <a:prstGeom prst="rect">
            <a:avLst/>
          </a:prstGeom>
          <a:noFill/>
        </p:spPr>
      </p:pic>
      <p:pic>
        <p:nvPicPr>
          <p:cNvPr id="38914" name="Picture 2" descr="C:\Documents and Settings\Admin\Escritorio\CONCURSO CUECA-2012\20120830_66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06" y="1428736"/>
            <a:ext cx="4214874" cy="2928958"/>
          </a:xfrm>
          <a:prstGeom prst="rect">
            <a:avLst/>
          </a:prstGeom>
          <a:noFill/>
        </p:spPr>
      </p:pic>
      <p:pic>
        <p:nvPicPr>
          <p:cNvPr id="38915" name="Picture 3" descr="C:\Documents and Settings\Admin\Escritorio\CONCURSO CUECA-2012\20120830_68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500570"/>
            <a:ext cx="3714776" cy="2214578"/>
          </a:xfrm>
          <a:prstGeom prst="rect">
            <a:avLst/>
          </a:prstGeom>
          <a:noFill/>
        </p:spPr>
      </p:pic>
      <p:pic>
        <p:nvPicPr>
          <p:cNvPr id="11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14290"/>
            <a:ext cx="681033" cy="1100132"/>
          </a:xfrm>
          <a:prstGeom prst="rect">
            <a:avLst/>
          </a:prstGeom>
          <a:noFill/>
        </p:spPr>
      </p:pic>
      <p:sp>
        <p:nvSpPr>
          <p:cNvPr id="13" name="12 Rectángulo"/>
          <p:cNvSpPr/>
          <p:nvPr/>
        </p:nvSpPr>
        <p:spPr>
          <a:xfrm>
            <a:off x="1785918" y="428604"/>
            <a:ext cx="60264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Logros11.- Folklore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111</a:t>
            </a:fld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14414" y="428604"/>
            <a:ext cx="7318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Proyecto Centro de Alumnos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pic>
        <p:nvPicPr>
          <p:cNvPr id="6" name="Picture 3" descr="C:\Users\lenovo\Desktop\TELETON\latitud 90\S50028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71612"/>
            <a:ext cx="3571900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lenovo\Desktop\TELETON\latitud 90\S50028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7993" y="1571612"/>
            <a:ext cx="4025907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lenovo\Desktop\TELETON\latitud 90\S50028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3500438"/>
            <a:ext cx="564360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785786" y="1000108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Acondicionamiento Patio Enseñanza Media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112</a:t>
            </a:fld>
            <a:endParaRPr lang="es-ES" dirty="0"/>
          </a:p>
        </p:txBody>
      </p:sp>
      <p:pic>
        <p:nvPicPr>
          <p:cNvPr id="5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1428728" y="425215"/>
            <a:ext cx="7103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Proyecto Centro de Alumnos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57224" y="928670"/>
            <a:ext cx="678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Inauguración  Espacio Recreativo Alumnos Enseñanza Media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143240" y="314324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mtClean="0"/>
              <a:t>Faltan fotos</a:t>
            </a:r>
            <a:endParaRPr lang="es-ES"/>
          </a:p>
        </p:txBody>
      </p:sp>
      <p:pic>
        <p:nvPicPr>
          <p:cNvPr id="11" name="Picture 9" descr="C:\Users\lenovo\Desktop\2012\20121207_05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72816"/>
            <a:ext cx="3610445" cy="2401087"/>
          </a:xfrm>
          <a:prstGeom prst="rect">
            <a:avLst/>
          </a:prstGeom>
          <a:noFill/>
        </p:spPr>
      </p:pic>
      <p:pic>
        <p:nvPicPr>
          <p:cNvPr id="12" name="Picture 10" descr="C:\Users\lenovo\Desktop\2012\20121207_06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5" y="1772816"/>
            <a:ext cx="3672408" cy="2442295"/>
          </a:xfrm>
          <a:prstGeom prst="rect">
            <a:avLst/>
          </a:prstGeom>
          <a:noFill/>
        </p:spPr>
      </p:pic>
      <p:pic>
        <p:nvPicPr>
          <p:cNvPr id="13" name="Picture 12" descr="C:\Users\lenovo\Desktop\2012\20121207_05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4005064"/>
            <a:ext cx="3632920" cy="2416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5852" y="357166"/>
            <a:ext cx="3790204" cy="928686"/>
          </a:xfrm>
        </p:spPr>
        <p:txBody>
          <a:bodyPr>
            <a:normAutofit/>
          </a:bodyPr>
          <a:lstStyle/>
          <a:p>
            <a:r>
              <a:rPr lang="es-ES" sz="4000" dirty="0" smtClean="0">
                <a:latin typeface="Bodoni MT Black" pitchFamily="18" charset="0"/>
              </a:rPr>
              <a:t>Desafíos 2013</a:t>
            </a:r>
            <a:endParaRPr lang="es-ES" sz="4000" dirty="0">
              <a:latin typeface="Bodoni MT Black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113</a:t>
            </a:fld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071538" y="1318022"/>
            <a:ext cx="585791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u="sng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Disminuir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Inasistencia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Atrasos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Retiro durante la Jornada  de Clases</a:t>
            </a:r>
          </a:p>
          <a:p>
            <a:r>
              <a:rPr lang="es-ES" sz="3200" b="1" u="sng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Aumentar</a:t>
            </a:r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Rendimiento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Puntaje SIMCE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Puntaje PSU</a:t>
            </a:r>
          </a:p>
          <a:p>
            <a:r>
              <a:rPr lang="es-ES" sz="3200" b="1" u="sng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Mejorar</a:t>
            </a:r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Orden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Disciplina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Integración de las familias al Colegio</a:t>
            </a:r>
          </a:p>
          <a:p>
            <a:r>
              <a:rPr lang="es-ES" sz="3200" b="1" u="sng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Mantener</a:t>
            </a:r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   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Excelencia Académica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Autonomía SEP</a:t>
            </a:r>
          </a:p>
          <a:p>
            <a:pPr lvl="1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     Talleres </a:t>
            </a:r>
            <a:r>
              <a:rPr lang="es-ES" b="1" dirty="0" err="1" smtClean="0">
                <a:solidFill>
                  <a:schemeClr val="tx2">
                    <a:lumMod val="75000"/>
                  </a:schemeClr>
                </a:solidFill>
                <a:latin typeface="Bodoni MT Black" pitchFamily="18" charset="0"/>
              </a:rPr>
              <a:t>Extraprogramáticas</a:t>
            </a:r>
            <a:endParaRPr lang="es-ES" b="1" dirty="0" smtClean="0">
              <a:solidFill>
                <a:schemeClr val="tx2">
                  <a:lumMod val="75000"/>
                </a:schemeClr>
              </a:solidFill>
              <a:latin typeface="Bodoni MT Black" pitchFamily="18" charset="0"/>
            </a:endParaRPr>
          </a:p>
          <a:p>
            <a:pPr>
              <a:buFont typeface="Arial" pitchFamily="34" charset="0"/>
              <a:buChar char="•"/>
            </a:pPr>
            <a:endParaRPr lang="es-ES" sz="3200" b="1" u="sng" dirty="0" smtClean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8" name="Picture 3" descr="C:\Documents and Settings\Carolina Vasquez\Escritorio\Logo Institucional LSB sin fondo[1].gi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681033" cy="11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Objetivos Estratégicos 2013</a:t>
            </a:r>
            <a:endParaRPr lang="es-ES" b="1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114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061864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PROYECTOS 2013 </a:t>
            </a:r>
            <a:br>
              <a:rPr lang="es-ES" b="1" dirty="0" smtClean="0"/>
            </a:br>
            <a:r>
              <a:rPr lang="es-ES" b="1" dirty="0" smtClean="0"/>
              <a:t>CENTRO DE PADRES</a:t>
            </a:r>
            <a:endParaRPr lang="es-ES" b="1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CE23-A135-4F74-8471-3DF908E21478}" type="slidenum">
              <a:rPr lang="es-ES" smtClean="0"/>
              <a:pPr/>
              <a:t>115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5004</TotalTime>
  <Words>3980</Words>
  <Application>Microsoft Office PowerPoint</Application>
  <PresentationFormat>Presentación en pantalla (4:3)</PresentationFormat>
  <Paragraphs>1997</Paragraphs>
  <Slides>115</Slides>
  <Notes>15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16" baseType="lpstr">
      <vt:lpstr>Flujo</vt:lpstr>
      <vt:lpstr>Presentación de PowerPoint</vt:lpstr>
      <vt:lpstr>Presentación de PowerPoint</vt:lpstr>
      <vt:lpstr>Presentación de PowerPoint</vt:lpstr>
      <vt:lpstr>  Antecedentes Generales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Centro  de Padres y Apoderados</vt:lpstr>
      <vt:lpstr>Presentación de PowerPoint</vt:lpstr>
      <vt:lpstr>Presentación de PowerPoint</vt:lpstr>
      <vt:lpstr>Presentación de PowerPoint</vt:lpstr>
      <vt:lpstr>Presentación de PowerPoint</vt:lpstr>
      <vt:lpstr>Presupuesto 2012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Gestión Educativa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Resultados Académicos   Primer Semestre 2012 Liceo Simón Bolívar</vt:lpstr>
      <vt:lpstr>Panorama 1° a 3° Básico al 30 de Agosto de 2012 </vt:lpstr>
      <vt:lpstr>Presentación de PowerPoint</vt:lpstr>
      <vt:lpstr>Presentación de PowerPoint</vt:lpstr>
      <vt:lpstr>Presentación de PowerPoint</vt:lpstr>
      <vt:lpstr>Resultados  Académicos Finales  1°a 7° BÁSICO</vt:lpstr>
      <vt:lpstr>Resultados  Finales 1º a 4º Básico</vt:lpstr>
      <vt:lpstr>Gráfico de resultados de 1° a 4° Básico</vt:lpstr>
      <vt:lpstr>Resultados Finales 5º a 7º </vt:lpstr>
      <vt:lpstr>Gráfico de Resultados  Finales de 5° a  7° bÁSICO</vt:lpstr>
      <vt:lpstr>PANORAMA ACADEMICO 8° BÁSICO  ESTADO FINAL 2012</vt:lpstr>
      <vt:lpstr>PANORAMA ACADEMICO I° a IV° MEDIO ESTADO FINAL 2012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Atrasos </vt:lpstr>
      <vt:lpstr>Presentación de PowerPoint</vt:lpstr>
      <vt:lpstr> Escuela Para Padres</vt:lpstr>
      <vt:lpstr>Presentación de PowerPoint</vt:lpstr>
      <vt:lpstr>  Seguridad</vt:lpstr>
      <vt:lpstr>Talleres Extraescolares </vt:lpstr>
      <vt:lpstr>Presentación de PowerPoint</vt:lpstr>
      <vt:lpstr>Presentación de PowerPoint</vt:lpstr>
      <vt:lpstr>Presentación de PowerPoint</vt:lpstr>
      <vt:lpstr>Presentación de PowerPoint</vt:lpstr>
      <vt:lpstr>Presentación Ballet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1.- Autonomía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Logros 9.- Lenguaje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Desafíos 2013</vt:lpstr>
      <vt:lpstr>Objetivos Estratégicos 2013</vt:lpstr>
      <vt:lpstr>PROYECTOS 2013  CENTRO DE PADRES</vt:lpstr>
    </vt:vector>
  </TitlesOfParts>
  <Company>Liceo Simón Bolívar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CUENTA PUBLICA AÑO : 2012</dc:title>
  <dc:creator>Secretaria</dc:creator>
  <cp:lastModifiedBy>Maria Luisa Palacios</cp:lastModifiedBy>
  <cp:revision>758</cp:revision>
  <dcterms:created xsi:type="dcterms:W3CDTF">2012-10-30T20:31:37Z</dcterms:created>
  <dcterms:modified xsi:type="dcterms:W3CDTF">2013-10-07T13:27:04Z</dcterms:modified>
</cp:coreProperties>
</file>