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6"/>
  </p:notesMasterIdLst>
  <p:sldIdLst>
    <p:sldId id="256" r:id="rId2"/>
    <p:sldId id="270" r:id="rId3"/>
    <p:sldId id="269" r:id="rId4"/>
    <p:sldId id="268" r:id="rId5"/>
    <p:sldId id="257" r:id="rId6"/>
    <p:sldId id="271" r:id="rId7"/>
    <p:sldId id="272" r:id="rId8"/>
    <p:sldId id="274" r:id="rId9"/>
    <p:sldId id="275" r:id="rId10"/>
    <p:sldId id="276" r:id="rId11"/>
    <p:sldId id="277" r:id="rId12"/>
    <p:sldId id="273" r:id="rId13"/>
    <p:sldId id="278" r:id="rId14"/>
    <p:sldId id="280" r:id="rId15"/>
    <p:sldId id="281" r:id="rId16"/>
    <p:sldId id="262" r:id="rId17"/>
    <p:sldId id="285" r:id="rId18"/>
    <p:sldId id="267" r:id="rId19"/>
    <p:sldId id="261" r:id="rId20"/>
    <p:sldId id="288" r:id="rId21"/>
    <p:sldId id="289" r:id="rId22"/>
    <p:sldId id="290" r:id="rId23"/>
    <p:sldId id="291" r:id="rId24"/>
    <p:sldId id="292" r:id="rId25"/>
  </p:sldIdLst>
  <p:sldSz cx="9144000" cy="6858000" type="screen4x3"/>
  <p:notesSz cx="6797675" cy="9926638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9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718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49862" y="0"/>
            <a:ext cx="2946275" cy="49718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82D79D-0CAE-44FC-98F0-FD44E659EE4C}" type="datetimeFigureOut">
              <a:rPr lang="es-CL" smtClean="0"/>
              <a:t>18-03-2020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0383" y="4777088"/>
            <a:ext cx="5436909" cy="390914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29452"/>
            <a:ext cx="2946275" cy="4971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49862" y="9429452"/>
            <a:ext cx="2946275" cy="4971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AB75DC-745C-4E9E-930D-92B265AF8D8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092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B75DC-745C-4E9E-930D-92B265AF8D8D}" type="slidenum">
              <a:rPr lang="es-CL" smtClean="0"/>
              <a:t>16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03616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DEB0-6F24-4628-95FC-F3FB0E1699D7}" type="datetimeFigureOut">
              <a:rPr lang="es-MX" smtClean="0"/>
              <a:t>18/03/2020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749F-EAC7-4464-9C10-9C12122F742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DEB0-6F24-4628-95FC-F3FB0E1699D7}" type="datetimeFigureOut">
              <a:rPr lang="es-MX" smtClean="0"/>
              <a:t>18/03/2020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749F-EAC7-4464-9C10-9C12122F742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DEB0-6F24-4628-95FC-F3FB0E1699D7}" type="datetimeFigureOut">
              <a:rPr lang="es-MX" smtClean="0"/>
              <a:t>18/03/2020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749F-EAC7-4464-9C10-9C12122F742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DEB0-6F24-4628-95FC-F3FB0E1699D7}" type="datetimeFigureOut">
              <a:rPr lang="es-MX" smtClean="0"/>
              <a:t>18/03/2020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749F-EAC7-4464-9C10-9C12122F742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DEB0-6F24-4628-95FC-F3FB0E1699D7}" type="datetimeFigureOut">
              <a:rPr lang="es-MX" smtClean="0"/>
              <a:t>18/03/2020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749F-EAC7-4464-9C10-9C12122F742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DEB0-6F24-4628-95FC-F3FB0E1699D7}" type="datetimeFigureOut">
              <a:rPr lang="es-MX" smtClean="0"/>
              <a:t>18/03/2020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749F-EAC7-4464-9C10-9C12122F742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DEB0-6F24-4628-95FC-F3FB0E1699D7}" type="datetimeFigureOut">
              <a:rPr lang="es-MX" smtClean="0"/>
              <a:t>18/03/2020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749F-EAC7-4464-9C10-9C12122F742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DEB0-6F24-4628-95FC-F3FB0E1699D7}" type="datetimeFigureOut">
              <a:rPr lang="es-MX" smtClean="0"/>
              <a:t>18/03/2020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749F-EAC7-4464-9C10-9C12122F742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DEB0-6F24-4628-95FC-F3FB0E1699D7}" type="datetimeFigureOut">
              <a:rPr lang="es-MX" smtClean="0"/>
              <a:t>18/03/2020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749F-EAC7-4464-9C10-9C12122F742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DEB0-6F24-4628-95FC-F3FB0E1699D7}" type="datetimeFigureOut">
              <a:rPr lang="es-MX" smtClean="0"/>
              <a:t>18/03/2020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749F-EAC7-4464-9C10-9C12122F7424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DEB0-6F24-4628-95FC-F3FB0E1699D7}" type="datetimeFigureOut">
              <a:rPr lang="es-MX" smtClean="0"/>
              <a:t>18/03/2020</a:t>
            </a:fld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A6749F-EAC7-4464-9C10-9C12122F7424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3A6749F-EAC7-4464-9C10-9C12122F7424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2B5DEB0-6F24-4628-95FC-F3FB0E1699D7}" type="datetimeFigureOut">
              <a:rPr lang="es-MX" smtClean="0"/>
              <a:t>18/03/2020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l/imgres?q=atomos&amp;um=1&amp;hl=es&amp;sa=N&amp;biw=1366&amp;bih=587&amp;tbm=isch&amp;tbnid=1ZdL1iNe4fJd7M:&amp;imgrefurl=http://fwolher.blogspot.com/2011/04/1haced-una-vision-global-e-historica-de.html&amp;docid=I_M4wu9sgT90YM&amp;imgurl=http://4.bp.blogspot.com/-RhvdVwGBAlk/TcAbjVRLPZI/AAAAAAAAAD0/zAmSIlRcxJ4/s1600/Modelo-Rutherford.png&amp;w=555&amp;h=553&amp;ei=dIhNT8D1FqTr0gH33MHBAg&amp;zoom=1" TargetMode="External"/><Relationship Id="rId3" Type="http://schemas.openxmlformats.org/officeDocument/2006/relationships/image" Target="../media/image32.jpeg"/><Relationship Id="rId7" Type="http://schemas.openxmlformats.org/officeDocument/2006/relationships/image" Target="../media/image34.jpeg"/><Relationship Id="rId2" Type="http://schemas.openxmlformats.org/officeDocument/2006/relationships/hyperlink" Target="http://www.google.cl/imgres?q=atomos&amp;um=1&amp;hl=es&amp;sa=N&amp;biw=1366&amp;bih=587&amp;tbm=isch&amp;tbnid=vMXZu417EkX7QM:&amp;imgrefurl=http://www.zonaedu.com/atomos.html&amp;docid=mNfQNol7f-2_dM&amp;imgurl=http://zonaedu.com/uploads/2/8/4/9/2849179/2159446.gif&amp;w=250&amp;h=208&amp;ei=dIhNT8D1FqTr0gH33MHBAg&amp;zoom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l/imgres?q=atomos&amp;um=1&amp;hl=es&amp;sa=N&amp;biw=1366&amp;bih=587&amp;tbm=isch&amp;tbnid=KSbupAJNDsXKCM:&amp;imgrefurl=http://estudiantesdefisica.blogspot.es/1248658380/&amp;docid=5Uduir9wUxFmrM&amp;imgurl=http://estudiantesdefisica.blogspot.es/img/atomoneutro.jpg&amp;w=239&amp;h=237&amp;ei=dIhNT8D1FqTr0gH33MHBAg&amp;zoom=1" TargetMode="External"/><Relationship Id="rId5" Type="http://schemas.openxmlformats.org/officeDocument/2006/relationships/image" Target="../media/image33.jpeg"/><Relationship Id="rId4" Type="http://schemas.openxmlformats.org/officeDocument/2006/relationships/hyperlink" Target="http://www.google.cl/imgres?q=atomos&amp;um=1&amp;hl=es&amp;sa=N&amp;biw=1366&amp;bih=587&amp;tbm=isch&amp;tbnid=XZU5siifd_U6TM:&amp;imgrefurl=http://es.quimica.wikia.com/wiki/%C3%81tomo&amp;docid=OumjqQh-YPnwxM&amp;imgurl=http://images.wikia.com/quimica/es/images/e/e2/Stylised_Lithium_Atom.png&amp;w=260&amp;h=296&amp;ei=dIhNT8D1FqTr0gH33MHBAg&amp;zoom=1" TargetMode="External"/><Relationship Id="rId9" Type="http://schemas.openxmlformats.org/officeDocument/2006/relationships/image" Target="../media/image3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8.jpg"/><Relationship Id="rId7" Type="http://schemas.openxmlformats.org/officeDocument/2006/relationships/image" Target="../media/image12.jpg"/><Relationship Id="rId12" Type="http://schemas.openxmlformats.org/officeDocument/2006/relationships/image" Target="../media/image17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11" Type="http://schemas.openxmlformats.org/officeDocument/2006/relationships/image" Target="../media/image16.jpg"/><Relationship Id="rId5" Type="http://schemas.openxmlformats.org/officeDocument/2006/relationships/image" Target="../media/image10.jpg"/><Relationship Id="rId10" Type="http://schemas.openxmlformats.org/officeDocument/2006/relationships/image" Target="../media/image15.jpg"/><Relationship Id="rId4" Type="http://schemas.openxmlformats.org/officeDocument/2006/relationships/image" Target="../media/image9.jpg"/><Relationship Id="rId9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.wikipedia.org/wiki/Ecuaci%C3%B3n_de_movimiento" TargetMode="External"/><Relationship Id="rId5" Type="http://schemas.openxmlformats.org/officeDocument/2006/relationships/hyperlink" Target="http://es.wikipedia.org/wiki/Energ%C3%ADa" TargetMode="External"/><Relationship Id="rId4" Type="http://schemas.openxmlformats.org/officeDocument/2006/relationships/hyperlink" Target="http://es.wikipedia.org/wiki/Espacio_(f%C3%ADsica)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95536" y="1622884"/>
            <a:ext cx="7543800" cy="2593975"/>
          </a:xfrm>
        </p:spPr>
        <p:txBody>
          <a:bodyPr>
            <a:normAutofit/>
          </a:bodyPr>
          <a:lstStyle/>
          <a:p>
            <a:r>
              <a:rPr lang="es-MX" sz="4800" dirty="0" smtClean="0"/>
              <a:t>Unidad I: </a:t>
            </a:r>
            <a:br>
              <a:rPr lang="es-MX" sz="4800" dirty="0" smtClean="0"/>
            </a:br>
            <a:r>
              <a:rPr lang="es-ES_tradnl" sz="4000" dirty="0" smtClean="0"/>
              <a:t>El </a:t>
            </a:r>
            <a:r>
              <a:rPr lang="es-ES_tradnl" sz="4000" dirty="0"/>
              <a:t>átomo y las propiedades químicas de la materia</a:t>
            </a:r>
            <a:endParaRPr lang="es-MX" sz="40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283968" y="5949280"/>
            <a:ext cx="3945632" cy="706760"/>
          </a:xfrm>
        </p:spPr>
        <p:txBody>
          <a:bodyPr>
            <a:normAutofit/>
          </a:bodyPr>
          <a:lstStyle/>
          <a:p>
            <a:r>
              <a:rPr lang="es-MX" dirty="0" smtClean="0"/>
              <a:t>7° Básico </a:t>
            </a:r>
            <a:r>
              <a:rPr lang="es-MX" smtClean="0"/>
              <a:t>-</a:t>
            </a:r>
            <a:r>
              <a:rPr lang="es-MX" smtClean="0"/>
              <a:t>2020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71500"/>
            <a:ext cx="914656" cy="886073"/>
          </a:xfrm>
          <a:prstGeom prst="rect">
            <a:avLst/>
          </a:prstGeom>
        </p:spPr>
      </p:pic>
      <p:pic>
        <p:nvPicPr>
          <p:cNvPr id="2049" name="Imagen 5" descr="logo colegio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86" y="293666"/>
            <a:ext cx="419100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 de texto 2"/>
          <p:cNvSpPr txBox="1">
            <a:spLocks noChangeArrowheads="1"/>
          </p:cNvSpPr>
          <p:nvPr/>
        </p:nvSpPr>
        <p:spPr bwMode="auto">
          <a:xfrm>
            <a:off x="755576" y="228600"/>
            <a:ext cx="257175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r>
              <a:rPr kumimoji="0" lang="es-CL" altLang="es-CL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Colegio San Francisco del Alba</a:t>
            </a:r>
            <a:endParaRPr kumimoji="0" lang="es-CL" altLang="es-CL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r>
              <a:rPr kumimoji="0" lang="es-CL" altLang="es-CL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Departamento de Ciencias - Química</a:t>
            </a:r>
            <a:endParaRPr kumimoji="0" lang="es-CL" altLang="es-CL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r>
              <a:rPr kumimoji="0" lang="es-CL" altLang="es-CL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Profesoras</a:t>
            </a:r>
            <a:r>
              <a:rPr kumimoji="0" lang="es-CL" altLang="es-CL" sz="9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Marcia </a:t>
            </a:r>
            <a:r>
              <a:rPr kumimoji="0" lang="es-CL" altLang="es-CL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Muñoz</a:t>
            </a:r>
            <a:endParaRPr kumimoji="0" lang="es-CL" altLang="es-CL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r>
              <a:rPr kumimoji="0" lang="es-CL" altLang="es-CL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7° Básico</a:t>
            </a:r>
            <a:endParaRPr kumimoji="0" lang="es-CL" altLang="es-CL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endParaRPr kumimoji="0" lang="es-CL" altLang="es-C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r>
              <a:rPr kumimoji="0" lang="es-CL" altLang="es-CL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kumimoji="0" lang="es-CL" altLang="es-C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463" y="293666"/>
            <a:ext cx="914400" cy="10287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5676" y="1514222"/>
            <a:ext cx="1074373" cy="116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431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CL" smtClean="0">
                <a:solidFill>
                  <a:srgbClr val="FF0000"/>
                </a:solidFill>
              </a:rPr>
              <a:t>Temperatura</a:t>
            </a:r>
            <a:endParaRPr lang="es-CL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251520" y="1417638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dirty="0" smtClean="0"/>
              <a:t>Es una medida de la energía cinética de las partículas de un sistema. A mayor energía cinética mayor será la temperatura. Se utiliza los termómetros y sus unidades son Celsius (°C), Kelvin (</a:t>
            </a:r>
            <a:r>
              <a:rPr lang="es-ES" dirty="0" err="1" smtClean="0"/>
              <a:t>°K</a:t>
            </a:r>
            <a:r>
              <a:rPr lang="es-ES" dirty="0" smtClean="0"/>
              <a:t>), Fahrenheit (°F), entre otras.</a:t>
            </a:r>
            <a:endParaRPr lang="es-CL" dirty="0" smtClean="0"/>
          </a:p>
          <a:p>
            <a:r>
              <a:rPr lang="es-ES" dirty="0" err="1" smtClean="0"/>
              <a:t>°K</a:t>
            </a:r>
            <a:r>
              <a:rPr lang="es-ES" dirty="0" smtClean="0"/>
              <a:t> = °C + 273 </a:t>
            </a:r>
            <a:endParaRPr lang="es-CL" dirty="0" smtClean="0"/>
          </a:p>
          <a:p>
            <a:pPr>
              <a:buFont typeface="Arial" pitchFamily="34" charset="0"/>
              <a:buNone/>
            </a:pPr>
            <a:endParaRPr lang="es-C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974" y="3429000"/>
            <a:ext cx="2880320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084" y="4365104"/>
            <a:ext cx="3514725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693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611188" y="404813"/>
            <a:ext cx="7772400" cy="14700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CL" sz="3200" u="sng" smtClean="0"/>
              <a:t>TRANSFORMACIONES DE LA MATERIA</a:t>
            </a:r>
          </a:p>
        </p:txBody>
      </p:sp>
      <p:sp>
        <p:nvSpPr>
          <p:cNvPr id="3" name="2 Subtítulo"/>
          <p:cNvSpPr txBox="1">
            <a:spLocks/>
          </p:cNvSpPr>
          <p:nvPr/>
        </p:nvSpPr>
        <p:spPr>
          <a:xfrm>
            <a:off x="467544" y="1340768"/>
            <a:ext cx="7916044" cy="2040632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  <a:defRPr/>
            </a:pPr>
            <a:r>
              <a:rPr lang="es-CL" dirty="0" smtClean="0">
                <a:solidFill>
                  <a:srgbClr val="FF0000"/>
                </a:solidFill>
              </a:rPr>
              <a:t>De las siguientes palabras, ¿cuáles representan materia? </a:t>
            </a:r>
          </a:p>
          <a:p>
            <a:pPr>
              <a:buFont typeface="Arial" pitchFamily="34" charset="0"/>
              <a:buNone/>
              <a:defRPr/>
            </a:pPr>
            <a:endParaRPr lang="es-CL" dirty="0" smtClean="0"/>
          </a:p>
          <a:p>
            <a:pPr algn="just">
              <a:buFont typeface="Arial" pitchFamily="34" charset="0"/>
              <a:buNone/>
              <a:defRPr/>
            </a:pPr>
            <a:endParaRPr lang="es-CL" dirty="0" smtClean="0"/>
          </a:p>
        </p:txBody>
      </p:sp>
      <p:sp>
        <p:nvSpPr>
          <p:cNvPr id="4" name="4 CuadroTexto"/>
          <p:cNvSpPr txBox="1">
            <a:spLocks noChangeArrowheads="1"/>
          </p:cNvSpPr>
          <p:nvPr/>
        </p:nvSpPr>
        <p:spPr bwMode="auto">
          <a:xfrm>
            <a:off x="1187450" y="3429000"/>
            <a:ext cx="11525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3200" dirty="0">
                <a:latin typeface="Calibri" pitchFamily="34" charset="0"/>
              </a:rPr>
              <a:t>Vaso</a:t>
            </a:r>
          </a:p>
        </p:txBody>
      </p:sp>
      <p:sp>
        <p:nvSpPr>
          <p:cNvPr id="5" name="5 CuadroTexto"/>
          <p:cNvSpPr txBox="1">
            <a:spLocks noChangeArrowheads="1"/>
          </p:cNvSpPr>
          <p:nvPr/>
        </p:nvSpPr>
        <p:spPr bwMode="auto">
          <a:xfrm>
            <a:off x="2843213" y="3357563"/>
            <a:ext cx="14414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3200">
                <a:latin typeface="Calibri" pitchFamily="34" charset="0"/>
              </a:rPr>
              <a:t>Alegría</a:t>
            </a:r>
          </a:p>
        </p:txBody>
      </p:sp>
      <p:sp>
        <p:nvSpPr>
          <p:cNvPr id="6" name="6 CuadroTexto"/>
          <p:cNvSpPr txBox="1">
            <a:spLocks noChangeArrowheads="1"/>
          </p:cNvSpPr>
          <p:nvPr/>
        </p:nvSpPr>
        <p:spPr bwMode="auto">
          <a:xfrm>
            <a:off x="5867400" y="3357563"/>
            <a:ext cx="11525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3200">
                <a:latin typeface="Calibri" pitchFamily="34" charset="0"/>
              </a:rPr>
              <a:t>Nieve</a:t>
            </a:r>
          </a:p>
        </p:txBody>
      </p:sp>
      <p:sp>
        <p:nvSpPr>
          <p:cNvPr id="7" name="7 CuadroTexto"/>
          <p:cNvSpPr txBox="1">
            <a:spLocks noChangeArrowheads="1"/>
          </p:cNvSpPr>
          <p:nvPr/>
        </p:nvSpPr>
        <p:spPr bwMode="auto">
          <a:xfrm>
            <a:off x="4427538" y="3357563"/>
            <a:ext cx="11525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3200">
                <a:latin typeface="Calibri" pitchFamily="34" charset="0"/>
              </a:rPr>
              <a:t>Agua</a:t>
            </a:r>
          </a:p>
        </p:txBody>
      </p:sp>
      <p:sp>
        <p:nvSpPr>
          <p:cNvPr id="8" name="8 CuadroTexto"/>
          <p:cNvSpPr txBox="1">
            <a:spLocks noChangeArrowheads="1"/>
          </p:cNvSpPr>
          <p:nvPr/>
        </p:nvSpPr>
        <p:spPr bwMode="auto">
          <a:xfrm>
            <a:off x="1258888" y="4365625"/>
            <a:ext cx="11525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3200" dirty="0">
                <a:latin typeface="Calibri" pitchFamily="34" charset="0"/>
              </a:rPr>
              <a:t>Niño</a:t>
            </a:r>
          </a:p>
        </p:txBody>
      </p:sp>
      <p:sp>
        <p:nvSpPr>
          <p:cNvPr id="9" name="9 CuadroTexto"/>
          <p:cNvSpPr txBox="1">
            <a:spLocks noChangeArrowheads="1"/>
          </p:cNvSpPr>
          <p:nvPr/>
        </p:nvSpPr>
        <p:spPr bwMode="auto">
          <a:xfrm>
            <a:off x="2700338" y="4292600"/>
            <a:ext cx="115093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3200">
                <a:latin typeface="Calibri" pitchFamily="34" charset="0"/>
              </a:rPr>
              <a:t>Nube</a:t>
            </a:r>
          </a:p>
        </p:txBody>
      </p:sp>
      <p:sp>
        <p:nvSpPr>
          <p:cNvPr id="10" name="10 CuadroTexto"/>
          <p:cNvSpPr txBox="1">
            <a:spLocks noChangeArrowheads="1"/>
          </p:cNvSpPr>
          <p:nvPr/>
        </p:nvSpPr>
        <p:spPr bwMode="auto">
          <a:xfrm>
            <a:off x="4284663" y="4365625"/>
            <a:ext cx="14398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3200">
                <a:latin typeface="Calibri" pitchFamily="34" charset="0"/>
              </a:rPr>
              <a:t>Tristeza</a:t>
            </a:r>
          </a:p>
        </p:txBody>
      </p:sp>
      <p:sp>
        <p:nvSpPr>
          <p:cNvPr id="11" name="11 CuadroTexto"/>
          <p:cNvSpPr txBox="1">
            <a:spLocks noChangeArrowheads="1"/>
          </p:cNvSpPr>
          <p:nvPr/>
        </p:nvSpPr>
        <p:spPr bwMode="auto">
          <a:xfrm>
            <a:off x="6011863" y="4437063"/>
            <a:ext cx="13684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3200">
                <a:latin typeface="Calibri" pitchFamily="34" charset="0"/>
              </a:rPr>
              <a:t>Humo</a:t>
            </a:r>
          </a:p>
        </p:txBody>
      </p:sp>
    </p:spTree>
    <p:extLst>
      <p:ext uri="{BB962C8B-B14F-4D97-AF65-F5344CB8AC3E}">
        <p14:creationId xmlns:p14="http://schemas.microsoft.com/office/powerpoint/2010/main" val="1534196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 Título"/>
          <p:cNvSpPr txBox="1">
            <a:spLocks/>
          </p:cNvSpPr>
          <p:nvPr/>
        </p:nvSpPr>
        <p:spPr>
          <a:xfrm>
            <a:off x="251520" y="274638"/>
            <a:ext cx="8435280" cy="6466730"/>
          </a:xfrm>
          <a:prstGeom prst="rect">
            <a:avLst/>
          </a:prstGeom>
        </p:spPr>
        <p:txBody>
          <a:bodyPr rtlCol="0"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CL" sz="3200" dirty="0" smtClean="0"/>
              <a:t>¿Qué entiendes por cambio reversible?</a:t>
            </a:r>
            <a:br>
              <a:rPr lang="es-CL" sz="3200" dirty="0" smtClean="0"/>
            </a:br>
            <a:r>
              <a:rPr lang="es-CL" sz="3200" dirty="0" smtClean="0"/>
              <a:t/>
            </a:r>
            <a:br>
              <a:rPr lang="es-CL" sz="3200" dirty="0" smtClean="0"/>
            </a:br>
            <a:endParaRPr lang="es-CL" sz="3200" dirty="0" smtClean="0"/>
          </a:p>
          <a:p>
            <a:pPr>
              <a:defRPr/>
            </a:pPr>
            <a:endParaRPr lang="es-CL" sz="3200" dirty="0"/>
          </a:p>
          <a:p>
            <a:pPr>
              <a:defRPr/>
            </a:pPr>
            <a:r>
              <a:rPr lang="es-CL" sz="3200" dirty="0" smtClean="0"/>
              <a:t>¿Qué entiendes por cambio irreversible?</a:t>
            </a:r>
            <a:br>
              <a:rPr lang="es-CL" sz="3200" dirty="0" smtClean="0"/>
            </a:br>
            <a:r>
              <a:rPr lang="es-CL" sz="3200" dirty="0" smtClean="0"/>
              <a:t/>
            </a:r>
            <a:br>
              <a:rPr lang="es-CL" sz="3200" dirty="0" smtClean="0"/>
            </a:br>
            <a:r>
              <a:rPr lang="es-CL" sz="3200" dirty="0" smtClean="0"/>
              <a:t/>
            </a:r>
            <a:br>
              <a:rPr lang="es-CL" sz="3200" dirty="0" smtClean="0"/>
            </a:br>
            <a:endParaRPr lang="es-CL" sz="3200" dirty="0" smtClean="0"/>
          </a:p>
          <a:p>
            <a:pPr>
              <a:defRPr/>
            </a:pPr>
            <a:r>
              <a:rPr lang="es-CL" sz="3200" dirty="0" smtClean="0"/>
              <a:t>Los siguientes ejemplos qué tipo de cambios son:</a:t>
            </a:r>
            <a:br>
              <a:rPr lang="es-CL" sz="3200" dirty="0" smtClean="0"/>
            </a:br>
            <a:r>
              <a:rPr lang="es-CL" sz="3200" dirty="0" smtClean="0"/>
              <a:t>- el hielo se derrite al sol.</a:t>
            </a:r>
            <a:br>
              <a:rPr lang="es-CL" sz="3200" dirty="0" smtClean="0"/>
            </a:br>
            <a:r>
              <a:rPr lang="es-CL" sz="3200" dirty="0" smtClean="0"/>
              <a:t>- un papel se quema al encenderlo.</a:t>
            </a:r>
            <a:br>
              <a:rPr lang="es-CL" sz="3200" dirty="0" smtClean="0"/>
            </a:br>
            <a:r>
              <a:rPr lang="es-CL" sz="3200" dirty="0" smtClean="0"/>
              <a:t>- una llave de hierro se oxida</a:t>
            </a:r>
            <a:br>
              <a:rPr lang="es-CL" sz="3200" dirty="0" smtClean="0"/>
            </a:br>
            <a:r>
              <a:rPr lang="es-CL" sz="3200" dirty="0" smtClean="0"/>
              <a:t>- la plastilina se moldea en mucha ocasiones. </a:t>
            </a:r>
            <a:br>
              <a:rPr lang="es-CL" sz="3200" dirty="0" smtClean="0"/>
            </a:br>
            <a:r>
              <a:rPr lang="es-CL" sz="3200" dirty="0" smtClean="0"/>
              <a:t> </a:t>
            </a:r>
            <a:br>
              <a:rPr lang="es-CL" sz="3200" dirty="0" smtClean="0"/>
            </a:br>
            <a:endParaRPr lang="es-CL" sz="4000" dirty="0" smtClean="0"/>
          </a:p>
        </p:txBody>
      </p:sp>
    </p:spTree>
    <p:extLst>
      <p:ext uri="{BB962C8B-B14F-4D97-AF65-F5344CB8AC3E}">
        <p14:creationId xmlns:p14="http://schemas.microsoft.com/office/powerpoint/2010/main" val="2960821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23528" y="116632"/>
            <a:ext cx="800323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 smtClean="0"/>
              <a:t>Como sabemos, todo lo que nos rodea es materia , pero ella presenta diferentes propiedades las cuales pueden ser:</a:t>
            </a:r>
          </a:p>
          <a:p>
            <a:endParaRPr lang="es-CL" dirty="0"/>
          </a:p>
          <a:p>
            <a:endParaRPr lang="es-CL" dirty="0" smtClean="0"/>
          </a:p>
          <a:p>
            <a:pPr marL="342900" indent="-342900">
              <a:buAutoNum type="alphaLcParenR"/>
            </a:pPr>
            <a:r>
              <a:rPr lang="es-CL" dirty="0" smtClean="0"/>
              <a:t>Químicas: Son aquellas que exhibe la materia cuando experimenta cambios en su composición.</a:t>
            </a:r>
          </a:p>
          <a:p>
            <a:pPr marL="342900" indent="-342900">
              <a:buAutoNum type="alphaLcParenR"/>
            </a:pPr>
            <a:endParaRPr lang="es-CL" dirty="0"/>
          </a:p>
          <a:p>
            <a:endParaRPr lang="es-CL" dirty="0" smtClean="0"/>
          </a:p>
          <a:p>
            <a:pPr marL="342900" indent="-342900">
              <a:buAutoNum type="alphaLcParenR"/>
            </a:pPr>
            <a:endParaRPr lang="es-CL" dirty="0"/>
          </a:p>
          <a:p>
            <a:pPr marL="342900" indent="-342900">
              <a:buAutoNum type="alphaLcParenR"/>
            </a:pPr>
            <a:endParaRPr lang="es-CL" dirty="0" smtClean="0"/>
          </a:p>
          <a:p>
            <a:pPr marL="342900" indent="-342900">
              <a:buAutoNum type="alphaLcParenR"/>
            </a:pPr>
            <a:endParaRPr lang="es-CL" dirty="0"/>
          </a:p>
          <a:p>
            <a:endParaRPr lang="es-CL" dirty="0" smtClean="0"/>
          </a:p>
          <a:p>
            <a:endParaRPr lang="es-CL" dirty="0" smtClean="0"/>
          </a:p>
          <a:p>
            <a:r>
              <a:rPr lang="es-CL" dirty="0" smtClean="0"/>
              <a:t>b) Físicas: Son aquellas </a:t>
            </a:r>
            <a:r>
              <a:rPr lang="es-CL" dirty="0"/>
              <a:t>que pueden ser observadas sin que cambie la composición de la materia, como por ejemplo, color, dureza, densidad, etc. </a:t>
            </a:r>
          </a:p>
          <a:p>
            <a:endParaRPr lang="es-CL" dirty="0" smtClean="0"/>
          </a:p>
          <a:p>
            <a:r>
              <a:rPr lang="es-CL" dirty="0"/>
              <a:t/>
            </a:r>
            <a:br>
              <a:rPr lang="es-CL" dirty="0"/>
            </a:br>
            <a:endParaRPr lang="es-CL" dirty="0" smtClean="0"/>
          </a:p>
          <a:p>
            <a:pPr marL="342900" indent="-342900">
              <a:buAutoNum type="alphaLcParenR"/>
            </a:pPr>
            <a:endParaRPr lang="es-CL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674891"/>
            <a:ext cx="2712318" cy="2045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ángulo 4"/>
          <p:cNvSpPr/>
          <p:nvPr/>
        </p:nvSpPr>
        <p:spPr>
          <a:xfrm>
            <a:off x="1547664" y="2265344"/>
            <a:ext cx="244827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Ej. Trozo de madera ardiendo al fuego</a:t>
            </a:r>
          </a:p>
          <a:p>
            <a:pPr algn="ctr"/>
            <a:r>
              <a:rPr lang="es-CL" dirty="0" smtClean="0"/>
              <a:t>(madera a ceniza)</a:t>
            </a:r>
            <a:endParaRPr lang="es-CL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797152"/>
            <a:ext cx="2619375" cy="174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ángulo 6"/>
          <p:cNvSpPr/>
          <p:nvPr/>
        </p:nvSpPr>
        <p:spPr>
          <a:xfrm>
            <a:off x="4572000" y="5229200"/>
            <a:ext cx="316835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/>
              <a:t>Ej. El paso del agua de un estado a otro por efecto de la temperatura. </a:t>
            </a:r>
          </a:p>
          <a:p>
            <a:pPr algn="ctr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0310432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836712"/>
            <a:ext cx="7715200" cy="5564088"/>
          </a:xfrm>
        </p:spPr>
        <p:txBody>
          <a:bodyPr/>
          <a:lstStyle/>
          <a:p>
            <a:pPr algn="just"/>
            <a:r>
              <a:rPr lang="es-CL" sz="2400" dirty="0"/>
              <a:t>Algunas de las propiedades físicas de la materia </a:t>
            </a:r>
            <a:r>
              <a:rPr lang="es-CL" sz="2400" dirty="0">
                <a:solidFill>
                  <a:srgbClr val="FF0000"/>
                </a:solidFill>
              </a:rPr>
              <a:t>dependen de la temperatura y de la presión </a:t>
            </a:r>
            <a:r>
              <a:rPr lang="es-CL" sz="2400" dirty="0"/>
              <a:t>a la cual fueron mediadas </a:t>
            </a:r>
            <a:r>
              <a:rPr lang="es-CL" sz="2400" dirty="0" smtClean="0"/>
              <a:t>. </a:t>
            </a:r>
          </a:p>
          <a:p>
            <a:pPr marL="114300" indent="0" algn="just">
              <a:buNone/>
            </a:pPr>
            <a:r>
              <a:rPr lang="es-CL" sz="2400" dirty="0" smtClean="0"/>
              <a:t>Por </a:t>
            </a:r>
            <a:r>
              <a:rPr lang="es-CL" sz="2400" dirty="0"/>
              <a:t>ejemplo, el agua puede presentarse como sólido (hielo) a temperaturas bajas, como líquido a temperatura ambiente, si la temperatura aumenta, se presentará </a:t>
            </a:r>
            <a:r>
              <a:rPr lang="es-CL" sz="2400" dirty="0" smtClean="0"/>
              <a:t>como vapor de agua .       </a:t>
            </a:r>
            <a:r>
              <a:rPr lang="es-CL" sz="3600" dirty="0"/>
              <a:t/>
            </a:r>
            <a:br>
              <a:rPr lang="es-CL" sz="3600" dirty="0"/>
            </a:b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1073557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¿Qué es un modelo?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sz="2400" b="1" dirty="0"/>
              <a:t>Modelo es una representación aproximada de una parte de la realidad cuyas características no podemos conocer exactamente. El modelo explica y predice un fenómeno.</a:t>
            </a:r>
            <a:br>
              <a:rPr lang="es-CL" sz="2400" b="1" dirty="0"/>
            </a:br>
            <a:endParaRPr lang="es-CL" sz="2400" b="1" dirty="0" smtClean="0"/>
          </a:p>
          <a:p>
            <a:endParaRPr lang="es-C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330488"/>
            <a:ext cx="1524000" cy="304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57200" y="450912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es-CL" dirty="0">
                <a:solidFill>
                  <a:srgbClr val="0000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MyriadPro-Light"/>
              </a:rPr>
              <a:t>Las propiedades de la materia se explican mediante un modelo científico llamado </a:t>
            </a:r>
            <a:r>
              <a:rPr lang="es-CL" dirty="0">
                <a:solidFill>
                  <a:srgbClr val="0000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MyriadPro-Semibold"/>
              </a:rPr>
              <a:t>modelo corpuscular</a:t>
            </a:r>
            <a:r>
              <a:rPr lang="es-CL" dirty="0">
                <a:solidFill>
                  <a:srgbClr val="0000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MyriadPro-Light"/>
              </a:rPr>
              <a:t> </a:t>
            </a:r>
            <a:r>
              <a:rPr lang="es-CL" dirty="0">
                <a:solidFill>
                  <a:srgbClr val="0000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MyriadPro-Semibold"/>
              </a:rPr>
              <a:t>de la materia</a:t>
            </a:r>
            <a:r>
              <a:rPr lang="es-CL" dirty="0">
                <a:solidFill>
                  <a:srgbClr val="0000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MyriadPro-Light"/>
              </a:rPr>
              <a:t>.</a:t>
            </a:r>
            <a:endParaRPr lang="es-CL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5250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Modelo Corpuscular de la Materia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34076" y="1628800"/>
            <a:ext cx="7620000" cy="4800600"/>
          </a:xfrm>
        </p:spPr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es-CL" sz="2400" dirty="0" smtClean="0"/>
              <a:t>El </a:t>
            </a:r>
            <a:r>
              <a:rPr lang="es-CL" sz="2400" dirty="0"/>
              <a:t>modelo corpuscular es una representación de cómo está formada la materia. </a:t>
            </a:r>
            <a:r>
              <a:rPr lang="es-CL" sz="2400" b="1" dirty="0"/>
              <a:t>Sus principales </a:t>
            </a:r>
            <a:r>
              <a:rPr lang="es-CL" sz="2400" b="1" dirty="0" smtClean="0"/>
              <a:t>postulados son:</a:t>
            </a:r>
            <a:endParaRPr lang="es-CL" b="1" dirty="0"/>
          </a:p>
          <a:p>
            <a:r>
              <a:rPr lang="es-CL" dirty="0" smtClean="0"/>
              <a:t> </a:t>
            </a:r>
            <a:r>
              <a:rPr lang="es-CL" dirty="0"/>
              <a:t>La materia está formada por partículas. Puedes imaginarlas como pequeñas esferas de distintos tamaños</a:t>
            </a:r>
            <a:r>
              <a:rPr lang="es-CL" dirty="0" smtClean="0"/>
              <a:t>.</a:t>
            </a:r>
            <a:r>
              <a:rPr lang="es-CL" sz="2400" dirty="0"/>
              <a:t> </a:t>
            </a:r>
            <a:r>
              <a:rPr lang="es-CL" sz="2000" dirty="0">
                <a:solidFill>
                  <a:srgbClr val="FF0000"/>
                </a:solidFill>
              </a:rPr>
              <a:t>Por ejemplo, las partículas de agua son menores que las de alcohol y estas a su vez menores que las de la parafina</a:t>
            </a:r>
            <a:r>
              <a:rPr lang="es-CL" sz="2400" dirty="0"/>
              <a:t>.</a:t>
            </a:r>
            <a:endParaRPr lang="es-CL" dirty="0"/>
          </a:p>
          <a:p>
            <a:r>
              <a:rPr lang="es-CL" dirty="0" smtClean="0"/>
              <a:t> </a:t>
            </a:r>
            <a:r>
              <a:rPr lang="es-CL" dirty="0"/>
              <a:t>Las partículas están en continuo movimiento, ya sea vibrando, desplazándose y rotando.</a:t>
            </a:r>
          </a:p>
          <a:p>
            <a:r>
              <a:rPr lang="es-CL" dirty="0" smtClean="0"/>
              <a:t>Entre </a:t>
            </a:r>
            <a:r>
              <a:rPr lang="es-CL" dirty="0"/>
              <a:t>las partículas hay vacío, es decir, no existe ningún otro tipo de materia.</a:t>
            </a:r>
          </a:p>
          <a:p>
            <a:r>
              <a:rPr lang="es-CL" dirty="0" smtClean="0"/>
              <a:t>Entre </a:t>
            </a:r>
            <a:r>
              <a:rPr lang="es-CL" dirty="0"/>
              <a:t>las partículas hay fuerzas de atracción. Estas determinan que las partículas se encuentren unidas o </a:t>
            </a:r>
            <a:r>
              <a:rPr lang="es-CL" dirty="0" smtClean="0"/>
              <a:t>separadas </a:t>
            </a:r>
            <a:r>
              <a:rPr lang="es-CL" dirty="0">
                <a:solidFill>
                  <a:srgbClr val="FF0000"/>
                </a:solidFill>
              </a:rPr>
              <a:t>y que aquellas que son distintas se combinen o no</a:t>
            </a:r>
            <a:r>
              <a:rPr lang="es-CL" dirty="0" smtClean="0">
                <a:solidFill>
                  <a:srgbClr val="FF0000"/>
                </a:solidFill>
              </a:rPr>
              <a:t>.</a:t>
            </a:r>
            <a:endParaRPr lang="es-CL" dirty="0">
              <a:solidFill>
                <a:srgbClr val="FF0000"/>
              </a:solidFill>
            </a:endParaRPr>
          </a:p>
          <a:p>
            <a:pPr marL="11430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72552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087"/>
          </a:xfrm>
        </p:spPr>
        <p:txBody>
          <a:bodyPr/>
          <a:lstStyle/>
          <a:p>
            <a:r>
              <a:rPr lang="es-CL" sz="3200" smtClean="0"/>
              <a:t/>
            </a:r>
            <a:br>
              <a:rPr lang="es-CL" sz="3200" smtClean="0"/>
            </a:br>
            <a:r>
              <a:rPr lang="es-CL" sz="3200" smtClean="0"/>
              <a:t/>
            </a:r>
            <a:br>
              <a:rPr lang="es-CL" sz="3200" smtClean="0"/>
            </a:br>
            <a:endParaRPr lang="es-CL" sz="3200" smtClean="0"/>
          </a:p>
        </p:txBody>
      </p:sp>
      <p:sp>
        <p:nvSpPr>
          <p:cNvPr id="10243" name="Rectangle 1"/>
          <p:cNvSpPr>
            <a:spLocks noChangeArrowheads="1"/>
          </p:cNvSpPr>
          <p:nvPr/>
        </p:nvSpPr>
        <p:spPr bwMode="auto">
          <a:xfrm>
            <a:off x="323850" y="233363"/>
            <a:ext cx="7920558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es-ES" sz="2400" u="sng" dirty="0">
                <a:ea typeface="Times New Roman" pitchFamily="18" charset="0"/>
              </a:rPr>
              <a:t>HACÍA LA PRIMERA TEORÍA ATÓMICA</a:t>
            </a:r>
            <a:endParaRPr lang="es-CL" sz="2400" dirty="0">
              <a:ea typeface="Times New Roman" pitchFamily="18" charset="0"/>
            </a:endParaRPr>
          </a:p>
          <a:p>
            <a:pPr algn="just" eaLnBrk="0" hangingPunct="0"/>
            <a:r>
              <a:rPr lang="es-ES_tradnl" sz="2400" dirty="0">
                <a:ea typeface="Times New Roman" pitchFamily="18" charset="0"/>
              </a:rPr>
              <a:t>Los filósofos griegos discutieron mucho acerca de la naturaleza de la materia y concluyeron que el mundo era más simple de lo que parecía. Algunas de sus ideas de mayor relevancia fueron: </a:t>
            </a:r>
            <a:endParaRPr lang="es-CL" sz="2400" dirty="0"/>
          </a:p>
          <a:p>
            <a:pPr algn="just" eaLnBrk="0" hangingPunct="0"/>
            <a:r>
              <a:rPr lang="es-ES_tradnl" sz="2400" dirty="0">
                <a:cs typeface="Times New Roman" pitchFamily="18" charset="0"/>
              </a:rPr>
              <a:t>En el siglo V a. C., </a:t>
            </a:r>
            <a:r>
              <a:rPr lang="es-ES_tradnl" sz="2400" dirty="0">
                <a:solidFill>
                  <a:srgbClr val="FF0000"/>
                </a:solidFill>
                <a:cs typeface="Times New Roman" pitchFamily="18" charset="0"/>
              </a:rPr>
              <a:t>Leucipo</a:t>
            </a:r>
            <a:r>
              <a:rPr lang="es-ES_tradnl" sz="2400" dirty="0">
                <a:cs typeface="Times New Roman" pitchFamily="18" charset="0"/>
              </a:rPr>
              <a:t> sostenía que había un sólo tipo de materia y pensaba que si dividíamos la materia en partes cada vez más pequeñas, obtendríamos un trozo que no se podría cortar más</a:t>
            </a:r>
            <a:r>
              <a:rPr lang="es-ES_tradnl" sz="2400" dirty="0">
                <a:solidFill>
                  <a:srgbClr val="FF0000"/>
                </a:solidFill>
                <a:cs typeface="Times New Roman" pitchFamily="18" charset="0"/>
              </a:rPr>
              <a:t>. Demócrito </a:t>
            </a:r>
            <a:r>
              <a:rPr lang="es-ES_tradnl" sz="2400" dirty="0">
                <a:cs typeface="Times New Roman" pitchFamily="18" charset="0"/>
              </a:rPr>
              <a:t>llamó a estos trozos </a:t>
            </a:r>
            <a:r>
              <a:rPr lang="es-ES_tradnl" sz="2400" dirty="0">
                <a:solidFill>
                  <a:srgbClr val="FF0000"/>
                </a:solidFill>
                <a:cs typeface="Times New Roman" pitchFamily="18" charset="0"/>
              </a:rPr>
              <a:t>átomos</a:t>
            </a:r>
            <a:r>
              <a:rPr lang="es-ES_tradnl" sz="2400" dirty="0">
                <a:cs typeface="Times New Roman" pitchFamily="18" charset="0"/>
              </a:rPr>
              <a:t> (a=sin tomo=división). La filosofía atomista de Leucipo y Demócrito podía resumirse en:</a:t>
            </a:r>
            <a:endParaRPr lang="es-CL" sz="2400" dirty="0"/>
          </a:p>
          <a:p>
            <a:pPr algn="just" eaLnBrk="0" hangingPunct="0"/>
            <a:r>
              <a:rPr lang="es-ES_tradnl" sz="2400" dirty="0">
                <a:solidFill>
                  <a:srgbClr val="FF0000"/>
                </a:solidFill>
                <a:cs typeface="Times New Roman" pitchFamily="18" charset="0"/>
              </a:rPr>
              <a:t>1.- Los átomos son eternos, indivisibles, homogéneos e invisibles.</a:t>
            </a:r>
            <a:endParaRPr lang="es-CL" sz="2400" dirty="0">
              <a:solidFill>
                <a:srgbClr val="FF0000"/>
              </a:solidFill>
            </a:endParaRPr>
          </a:p>
          <a:p>
            <a:pPr algn="just" eaLnBrk="0" hangingPunct="0"/>
            <a:r>
              <a:rPr lang="es-ES_tradnl" sz="2400" dirty="0">
                <a:solidFill>
                  <a:srgbClr val="FF0000"/>
                </a:solidFill>
                <a:cs typeface="Times New Roman" pitchFamily="18" charset="0"/>
              </a:rPr>
              <a:t>2.- Los átomos se diferencian en su forma y tamaño.</a:t>
            </a:r>
            <a:endParaRPr lang="es-CL" sz="2400" dirty="0">
              <a:solidFill>
                <a:srgbClr val="FF0000"/>
              </a:solidFill>
            </a:endParaRPr>
          </a:p>
          <a:p>
            <a:pPr algn="just" eaLnBrk="0" hangingPunct="0"/>
            <a:r>
              <a:rPr lang="es-ES_tradnl" sz="2400" dirty="0">
                <a:solidFill>
                  <a:srgbClr val="FF0000"/>
                </a:solidFill>
                <a:cs typeface="Times New Roman" pitchFamily="18" charset="0"/>
              </a:rPr>
              <a:t>3.- Las propiedades de la materia varían según el agrupamiento de los átomos.</a:t>
            </a:r>
            <a:endParaRPr lang="es-ES_tradnl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2543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b="1" u="sng" dirty="0"/>
              <a:t>Estructura del átomo</a:t>
            </a:r>
            <a:r>
              <a:rPr lang="es-CL" dirty="0"/>
              <a:t/>
            </a:r>
            <a:br>
              <a:rPr lang="es-CL" dirty="0"/>
            </a:b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9512" y="2348880"/>
            <a:ext cx="5027712" cy="3960440"/>
          </a:xfrm>
        </p:spPr>
        <p:txBody>
          <a:bodyPr>
            <a:normAutofit/>
          </a:bodyPr>
          <a:lstStyle/>
          <a:p>
            <a:endParaRPr lang="es-CL" dirty="0"/>
          </a:p>
          <a:p>
            <a:r>
              <a:rPr lang="es-CL" dirty="0"/>
              <a:t>El átomo es la unidad estructural de la materia; está formado por partículas subatómicas, </a:t>
            </a:r>
            <a:r>
              <a:rPr lang="es-CL" dirty="0">
                <a:solidFill>
                  <a:srgbClr val="FF0000"/>
                </a:solidFill>
              </a:rPr>
              <a:t>como protones, neutrones y electrones</a:t>
            </a:r>
            <a:r>
              <a:rPr lang="es-CL" dirty="0"/>
              <a:t>. Los electrones giran alrededor del </a:t>
            </a:r>
            <a:r>
              <a:rPr lang="es-CL" dirty="0">
                <a:solidFill>
                  <a:srgbClr val="FF0000"/>
                </a:solidFill>
              </a:rPr>
              <a:t>núcleo</a:t>
            </a:r>
            <a:r>
              <a:rPr lang="es-CL" dirty="0"/>
              <a:t>, lugar donde se encuentran los </a:t>
            </a:r>
            <a:r>
              <a:rPr lang="es-CL" dirty="0">
                <a:solidFill>
                  <a:srgbClr val="FF0000"/>
                </a:solidFill>
              </a:rPr>
              <a:t>protones y neutrones.</a:t>
            </a:r>
          </a:p>
          <a:p>
            <a:endParaRPr lang="es-C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501008"/>
            <a:ext cx="2304256" cy="2592288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79512" y="620688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0" algn="just">
              <a:buNone/>
            </a:pPr>
            <a:r>
              <a:rPr lang="es-CL" sz="2400" dirty="0"/>
              <a:t/>
            </a:r>
            <a:br>
              <a:rPr lang="es-CL" sz="2400" dirty="0"/>
            </a:br>
            <a:r>
              <a:rPr lang="es-CL" sz="2400" dirty="0"/>
              <a:t>Un átomo se puede representar a través de un </a:t>
            </a:r>
            <a:r>
              <a:rPr lang="es-CL" sz="2400" dirty="0">
                <a:solidFill>
                  <a:srgbClr val="FF0000"/>
                </a:solidFill>
              </a:rPr>
              <a:t>diagrama atómico</a:t>
            </a:r>
            <a:r>
              <a:rPr lang="es-CL" sz="2400" dirty="0"/>
              <a:t>, que es una representación sencilla de un átomo. Hasta ahora se han identificado </a:t>
            </a:r>
            <a:r>
              <a:rPr lang="es-CL" sz="2400" dirty="0">
                <a:solidFill>
                  <a:srgbClr val="FF0000"/>
                </a:solidFill>
              </a:rPr>
              <a:t>114 tipos de átomos </a:t>
            </a:r>
            <a:r>
              <a:rPr lang="es-CL" sz="2400" dirty="0"/>
              <a:t>diferentes, de los cuales </a:t>
            </a:r>
            <a:r>
              <a:rPr lang="es-CL" sz="2400" dirty="0">
                <a:solidFill>
                  <a:srgbClr val="FF0000"/>
                </a:solidFill>
              </a:rPr>
              <a:t>92 se encuentran en forma natural</a:t>
            </a:r>
            <a:r>
              <a:rPr lang="es-CL" sz="2400" dirty="0"/>
              <a:t>.</a:t>
            </a:r>
            <a:endParaRPr lang="es-CL" sz="2000" dirty="0"/>
          </a:p>
        </p:txBody>
      </p:sp>
    </p:spTree>
    <p:extLst>
      <p:ext uri="{BB962C8B-B14F-4D97-AF65-F5344CB8AC3E}">
        <p14:creationId xmlns:p14="http://schemas.microsoft.com/office/powerpoint/2010/main" val="410780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***Estructura del Átomo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sz="half" idx="2"/>
          </p:nvPr>
        </p:nvSpPr>
        <p:spPr>
          <a:xfrm>
            <a:off x="3707904" y="1196752"/>
            <a:ext cx="4729336" cy="5256584"/>
          </a:xfrm>
        </p:spPr>
        <p:txBody>
          <a:bodyPr>
            <a:noAutofit/>
          </a:bodyPr>
          <a:lstStyle/>
          <a:p>
            <a:r>
              <a:rPr lang="es-MX" sz="2000" b="1" dirty="0" smtClean="0"/>
              <a:t>Neutrón (N°): </a:t>
            </a:r>
          </a:p>
          <a:p>
            <a:pPr marL="114300" indent="0">
              <a:buNone/>
            </a:pPr>
            <a:r>
              <a:rPr lang="es-MX" sz="2000" dirty="0" smtClean="0"/>
              <a:t>- Se encuentra en el núcleo del átomo.</a:t>
            </a:r>
          </a:p>
          <a:p>
            <a:pPr marL="114300" indent="0">
              <a:buNone/>
            </a:pPr>
            <a:r>
              <a:rPr lang="es-MX" sz="2000" dirty="0" smtClean="0"/>
              <a:t>- No posee carga eléctrica.</a:t>
            </a:r>
          </a:p>
          <a:p>
            <a:pPr>
              <a:buFontTx/>
              <a:buChar char="-"/>
            </a:pPr>
            <a:r>
              <a:rPr lang="es-MX" sz="2000" dirty="0" smtClean="0"/>
              <a:t>Es la partícula subatómica de mayor tamaño.</a:t>
            </a:r>
          </a:p>
          <a:p>
            <a:r>
              <a:rPr lang="es-MX" sz="2000" b="1" dirty="0" smtClean="0"/>
              <a:t>Protón (P+):</a:t>
            </a:r>
          </a:p>
          <a:p>
            <a:pPr marL="114300" indent="0">
              <a:buNone/>
            </a:pPr>
            <a:r>
              <a:rPr lang="es-MX" sz="2000" dirty="0" smtClean="0"/>
              <a:t>- Se encuentra en el núcleo del átomo.</a:t>
            </a:r>
          </a:p>
          <a:p>
            <a:pPr marL="114300" indent="0">
              <a:buNone/>
            </a:pPr>
            <a:r>
              <a:rPr lang="es-MX" sz="2000" dirty="0" smtClean="0"/>
              <a:t>- Posee carga positiva.</a:t>
            </a:r>
          </a:p>
          <a:p>
            <a:pPr marL="114300" indent="0">
              <a:buNone/>
            </a:pPr>
            <a:r>
              <a:rPr lang="es-MX" sz="2000" dirty="0" smtClean="0"/>
              <a:t>- Es la partícula subatómica de tamaño </a:t>
            </a:r>
            <a:r>
              <a:rPr lang="es-MX" sz="2000" dirty="0"/>
              <a:t> </a:t>
            </a:r>
            <a:r>
              <a:rPr lang="es-MX" sz="2000" dirty="0" smtClean="0"/>
              <a:t> medio.</a:t>
            </a:r>
          </a:p>
          <a:p>
            <a:r>
              <a:rPr lang="es-MX" sz="2000" b="1" dirty="0" smtClean="0"/>
              <a:t>Electrón (e-): </a:t>
            </a:r>
          </a:p>
          <a:p>
            <a:pPr>
              <a:buFontTx/>
              <a:buChar char="-"/>
            </a:pPr>
            <a:r>
              <a:rPr lang="es-MX" sz="2000" dirty="0" smtClean="0"/>
              <a:t>Se encuentra en los orbitales del átomo.</a:t>
            </a:r>
          </a:p>
          <a:p>
            <a:pPr>
              <a:buFontTx/>
              <a:buChar char="-"/>
            </a:pPr>
            <a:r>
              <a:rPr lang="es-MX" sz="2000" dirty="0" smtClean="0"/>
              <a:t>Posee carga negativa.</a:t>
            </a:r>
          </a:p>
          <a:p>
            <a:pPr>
              <a:buFontTx/>
              <a:buChar char="-"/>
            </a:pPr>
            <a:r>
              <a:rPr lang="es-MX" sz="2000" dirty="0" smtClean="0"/>
              <a:t>Es la partícula subatómica más pequeña.</a:t>
            </a:r>
          </a:p>
        </p:txBody>
      </p:sp>
      <p:pic>
        <p:nvPicPr>
          <p:cNvPr id="1026" name="Picture 2">
            <a:hlinkClick r:id="rId2" action="ppaction://hlinksldjump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3615581" cy="36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1065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Recordemos…..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-97768" y="2182206"/>
            <a:ext cx="7620000" cy="604664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s-CL" sz="2800" b="1" dirty="0" smtClean="0"/>
              <a:t>  ¿Qué es la Química?</a:t>
            </a:r>
            <a:endParaRPr lang="es-CL" sz="2800" b="1" dirty="0"/>
          </a:p>
        </p:txBody>
      </p:sp>
      <p:pic>
        <p:nvPicPr>
          <p:cNvPr id="5" name="Picture 4" descr="Untitled-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917" y="3933056"/>
            <a:ext cx="2691110" cy="3100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Llamada de nube 8"/>
          <p:cNvSpPr/>
          <p:nvPr/>
        </p:nvSpPr>
        <p:spPr>
          <a:xfrm rot="298530" flipH="1">
            <a:off x="3812495" y="1824763"/>
            <a:ext cx="2964474" cy="2440856"/>
          </a:xfrm>
          <a:prstGeom prst="cloudCallout">
            <a:avLst>
              <a:gd name="adj1" fmla="val -47578"/>
              <a:gd name="adj2" fmla="val 638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9600" dirty="0" smtClean="0"/>
              <a:t>?</a:t>
            </a:r>
            <a:endParaRPr lang="es-CL" sz="9600" dirty="0"/>
          </a:p>
        </p:txBody>
      </p:sp>
      <p:sp>
        <p:nvSpPr>
          <p:cNvPr id="10" name="Doble onda 9"/>
          <p:cNvSpPr/>
          <p:nvPr/>
        </p:nvSpPr>
        <p:spPr>
          <a:xfrm>
            <a:off x="323528" y="4389575"/>
            <a:ext cx="4320480" cy="2351793"/>
          </a:xfrm>
          <a:prstGeom prst="doubleWave">
            <a:avLst/>
          </a:prstGeom>
          <a:solidFill>
            <a:srgbClr val="FF694B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CL" dirty="0"/>
              <a:t>La</a:t>
            </a:r>
            <a:r>
              <a:rPr lang="es-CL" b="1" dirty="0"/>
              <a:t> química  </a:t>
            </a:r>
            <a:r>
              <a:rPr lang="es-CL" dirty="0"/>
              <a:t>es la ciencia que estudia la materia</a:t>
            </a:r>
            <a:r>
              <a:rPr lang="es-CL" b="1" dirty="0"/>
              <a:t>, </a:t>
            </a:r>
            <a:r>
              <a:rPr lang="es-CL" dirty="0"/>
              <a:t>sus propiedades, sus transformaciones y los productos que se obtienen a partir de las </a:t>
            </a:r>
            <a:r>
              <a:rPr lang="es-CL" dirty="0" smtClean="0"/>
              <a:t>mismas a través de reacciones químicas y su relación con la energía.</a:t>
            </a:r>
            <a:r>
              <a:rPr lang="es-CL" dirty="0"/>
              <a:t/>
            </a:r>
            <a:br>
              <a:rPr lang="es-CL" dirty="0"/>
            </a:b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611328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4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dirty="0" smtClean="0">
                <a:solidFill>
                  <a:srgbClr val="FF0000"/>
                </a:solidFill>
              </a:rPr>
              <a:t>Hidrógeno -1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1 protón</a:t>
            </a:r>
            <a:br>
              <a:rPr lang="es-CL" dirty="0" smtClean="0"/>
            </a:br>
            <a:r>
              <a:rPr lang="es-CL" dirty="0" smtClean="0"/>
              <a:t>1 electrón</a:t>
            </a:r>
          </a:p>
        </p:txBody>
      </p:sp>
      <p:pic>
        <p:nvPicPr>
          <p:cNvPr id="13315" name="Picture 2" descr="http://www.kwugirl.com/cyberspace/at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213" y="2205038"/>
            <a:ext cx="3781425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334362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3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dirty="0" smtClean="0">
                <a:solidFill>
                  <a:srgbClr val="FF0000"/>
                </a:solidFill>
              </a:rPr>
              <a:t>Hidrógeno -2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1 protón</a:t>
            </a:r>
            <a:br>
              <a:rPr lang="es-CL" dirty="0" smtClean="0"/>
            </a:br>
            <a:r>
              <a:rPr lang="es-CL" dirty="0" smtClean="0"/>
              <a:t>1 electrón</a:t>
            </a:r>
            <a:br>
              <a:rPr lang="es-CL" dirty="0" smtClean="0"/>
            </a:br>
            <a:r>
              <a:rPr lang="es-CL" dirty="0" smtClean="0"/>
              <a:t>1 neutrón</a:t>
            </a:r>
          </a:p>
        </p:txBody>
      </p:sp>
      <p:pic>
        <p:nvPicPr>
          <p:cNvPr id="14339" name="Picture 2" descr="http://www.kwugirl.com/cyberspace/at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4438" y="2781300"/>
            <a:ext cx="3781425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Elipse"/>
          <p:cNvSpPr/>
          <p:nvPr/>
        </p:nvSpPr>
        <p:spPr>
          <a:xfrm>
            <a:off x="4500563" y="4221163"/>
            <a:ext cx="287337" cy="28733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454013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mtClean="0"/>
              <a:t>Ejemplos de átomos</a:t>
            </a:r>
          </a:p>
        </p:txBody>
      </p:sp>
      <p:pic>
        <p:nvPicPr>
          <p:cNvPr id="15363" name="Picture 4" descr="http://t2.gstatic.com/images?q=tbn:ANd9GcS5umUiQYh-gW8D1kTcNE2R4S_O7KNpE9p0-0uq2U_59w75P60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2349500"/>
            <a:ext cx="6900862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632955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l_fi" descr="http://www.quimicaweb.net/grupo_trabajo_fyq3/tema4/imagenes/Atomo_de_helio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692696"/>
            <a:ext cx="216024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47664" y="1187214"/>
            <a:ext cx="56166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Helio</a:t>
            </a: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				</a:t>
            </a:r>
            <a:endParaRPr lang="es-ES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 prot</a:t>
            </a: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					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 electr</a:t>
            </a: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				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 neutr</a:t>
            </a: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il_fi" descr="http://www.kalipedia.com/kalipediamedia/cienciasnaturales/media/200709/24/fisicayquimica/20070924klpcnafyq_28.Ges.SCO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140968"/>
            <a:ext cx="547260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948517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rg_hi" descr="http://t1.gstatic.com/images?q=tbn:ANd9GcTD-eZlfkAA3MuwD4XJOp8fX16fQv8N-mA84Pn8WmXxMaryLG_h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0"/>
            <a:ext cx="316835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rg_hi" descr="http://t1.gstatic.com/images?q=tbn:ANd9GcTNTLegm-Pc7ffl3Jo_DTtFiBEQ9HYJ8jGNK5F_wemAdvQUMs6rdA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2924944"/>
            <a:ext cx="201622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rg_hi" descr="http://t2.gstatic.com/images?q=tbn:ANd9GcQFd7id-vfQTkAA4-Mkl61qlBWhjhqFk7V9UAym5C6t7e9i_TsfCg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2780928"/>
            <a:ext cx="252028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rg_hi" descr="http://t3.gstatic.com/images?q=tbn:ANd9GcSwoTVFkRkBPkQgbT047_90y4WwFB8xlrYg0M6fJ19khV1JKnJk">
            <a:hlinkClick r:id="rId8"/>
          </p:cNvPr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72200" y="2996952"/>
            <a:ext cx="208823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78931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Objetivo clase: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sz="2800" dirty="0" smtClean="0"/>
              <a:t>Comprender el concepto de </a:t>
            </a:r>
            <a:r>
              <a:rPr lang="es-CL" sz="2800" dirty="0"/>
              <a:t>la materia y sus </a:t>
            </a:r>
            <a:r>
              <a:rPr lang="es-CL" sz="2800" dirty="0" smtClean="0"/>
              <a:t>características.</a:t>
            </a:r>
          </a:p>
          <a:p>
            <a:r>
              <a:rPr lang="es-CL" sz="2800" dirty="0" smtClean="0"/>
              <a:t>Conocer las propiedades de la materia</a:t>
            </a:r>
            <a:endParaRPr lang="es-CL" sz="2800" dirty="0"/>
          </a:p>
        </p:txBody>
      </p:sp>
    </p:spTree>
    <p:extLst>
      <p:ext uri="{BB962C8B-B14F-4D97-AF65-F5344CB8AC3E}">
        <p14:creationId xmlns:p14="http://schemas.microsoft.com/office/powerpoint/2010/main" val="65894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4518" y="36977"/>
            <a:ext cx="7620000" cy="1143000"/>
          </a:xfrm>
        </p:spPr>
        <p:txBody>
          <a:bodyPr/>
          <a:lstStyle/>
          <a:p>
            <a:r>
              <a:rPr lang="es-CL" dirty="0" smtClean="0"/>
              <a:t>¿Qué tienen en común?</a:t>
            </a:r>
            <a:endParaRPr lang="es-CL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02" y="1135266"/>
            <a:ext cx="2160066" cy="10564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0131" y="2496740"/>
            <a:ext cx="1847155" cy="85901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086" y="383232"/>
            <a:ext cx="2143125" cy="214312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268760"/>
            <a:ext cx="2034106" cy="16435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9" y="2532016"/>
            <a:ext cx="2466975" cy="184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789" y="2926246"/>
            <a:ext cx="2514600" cy="1819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9" y="5445224"/>
            <a:ext cx="2075778" cy="1381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246" y="3874644"/>
            <a:ext cx="1769839" cy="1325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4352" y="5273179"/>
            <a:ext cx="2469648" cy="1539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063" y="4686364"/>
            <a:ext cx="1935194" cy="1449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857" y="3712883"/>
            <a:ext cx="1715870" cy="1148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19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es-MX" dirty="0" smtClean="0"/>
              <a:t>¿Qué es la materia?</a:t>
            </a:r>
            <a:endParaRPr lang="es-MX" dirty="0"/>
          </a:p>
        </p:txBody>
      </p:sp>
      <p:sp>
        <p:nvSpPr>
          <p:cNvPr id="4" name="1 Marcador de contenido"/>
          <p:cNvSpPr txBox="1">
            <a:spLocks/>
          </p:cNvSpPr>
          <p:nvPr/>
        </p:nvSpPr>
        <p:spPr>
          <a:xfrm>
            <a:off x="609600" y="1752600"/>
            <a:ext cx="7467600" cy="11087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/>
              <a:buNone/>
            </a:pPr>
            <a:endParaRPr lang="es-MX" i="1" dirty="0"/>
          </a:p>
          <a:p>
            <a:pPr marL="0" indent="0">
              <a:buFont typeface="Wingdings"/>
              <a:buNone/>
            </a:pPr>
            <a:endParaRPr lang="es-MX" i="1" dirty="0"/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5880" y="5467760"/>
            <a:ext cx="1021320" cy="841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381000" y="2677332"/>
            <a:ext cx="7620000" cy="1675656"/>
          </a:xfrm>
        </p:spPr>
        <p:txBody>
          <a:bodyPr>
            <a:normAutofit lnSpcReduction="10000"/>
          </a:bodyPr>
          <a:lstStyle/>
          <a:p>
            <a:r>
              <a:rPr lang="es-ES" sz="2800" i="1" dirty="0">
                <a:solidFill>
                  <a:srgbClr val="FF0000"/>
                </a:solidFill>
              </a:rPr>
              <a:t>Es todo aquello que ocupa un lugar en el </a:t>
            </a:r>
            <a:r>
              <a:rPr lang="es-ES" sz="2800" i="1" u="sng" dirty="0">
                <a:solidFill>
                  <a:srgbClr val="FF0000"/>
                </a:solidFill>
                <a:hlinkClick r:id="rId4" tooltip="Espacio (física)"/>
              </a:rPr>
              <a:t>espacio</a:t>
            </a:r>
            <a:r>
              <a:rPr lang="es-ES" sz="2800" i="1" dirty="0">
                <a:solidFill>
                  <a:srgbClr val="FF0000"/>
                </a:solidFill>
              </a:rPr>
              <a:t>, tiene una </a:t>
            </a:r>
            <a:r>
              <a:rPr lang="es-ES" sz="2800" i="1" u="sng" dirty="0">
                <a:solidFill>
                  <a:srgbClr val="FF0000"/>
                </a:solidFill>
                <a:hlinkClick r:id="rId5" tooltip="Energía"/>
              </a:rPr>
              <a:t>energía</a:t>
            </a:r>
            <a:r>
              <a:rPr lang="es-ES" sz="2800" i="1" dirty="0">
                <a:solidFill>
                  <a:srgbClr val="FF0000"/>
                </a:solidFill>
              </a:rPr>
              <a:t> medible y está sujeto a </a:t>
            </a:r>
            <a:r>
              <a:rPr lang="es-ES" sz="2800" i="1" u="sng" dirty="0">
                <a:solidFill>
                  <a:srgbClr val="FF0000"/>
                </a:solidFill>
                <a:hlinkClick r:id="rId6" tooltip="Ecuación de movimiento"/>
              </a:rPr>
              <a:t>cambios en el tiempo</a:t>
            </a:r>
            <a:r>
              <a:rPr lang="es-ES" sz="2800" i="1" dirty="0">
                <a:solidFill>
                  <a:srgbClr val="FF0000"/>
                </a:solidFill>
              </a:rPr>
              <a:t> y a interacciones con aparatos de medida</a:t>
            </a:r>
            <a:endParaRPr lang="es-CL" i="1" dirty="0">
              <a:solidFill>
                <a:srgbClr val="FF0000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625624" y="1370918"/>
            <a:ext cx="71307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Todo lo que tu observas a tu alrededor está hecho de materia. El planeta es materia, el aire es materia, al igual que el agua, pero, </a:t>
            </a:r>
            <a:r>
              <a:rPr lang="es-ES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¿qué es materia</a:t>
            </a:r>
            <a:r>
              <a:rPr lang="es-ES" sz="24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?. </a:t>
            </a:r>
            <a:endParaRPr lang="es-CL" sz="2400" dirty="0">
              <a:solidFill>
                <a:srgbClr val="FF0000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609600" y="4590597"/>
            <a:ext cx="600330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CL" dirty="0">
                <a:solidFill>
                  <a:srgbClr val="0000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MyriadPro-Light"/>
              </a:rPr>
              <a:t>La materia está formada por partículas pequeñísimas llamadas </a:t>
            </a:r>
            <a:r>
              <a:rPr lang="es-CL" dirty="0">
                <a:solidFill>
                  <a:srgbClr val="0000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MyriadPro-Semibold"/>
              </a:rPr>
              <a:t>átomos</a:t>
            </a:r>
            <a:r>
              <a:rPr lang="es-CL" dirty="0">
                <a:solidFill>
                  <a:srgbClr val="0000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MyriadPro-Light"/>
              </a:rPr>
              <a:t>, que se unen entre sí mediante procesos químicos</a:t>
            </a:r>
            <a:r>
              <a:rPr lang="es-CL" dirty="0" smtClean="0">
                <a:solidFill>
                  <a:srgbClr val="0000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MyriadPro-Light"/>
              </a:rPr>
              <a:t>.</a:t>
            </a:r>
            <a:endParaRPr lang="es-CL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246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7011" y="35361"/>
            <a:ext cx="7620000" cy="1143000"/>
          </a:xfrm>
        </p:spPr>
        <p:txBody>
          <a:bodyPr/>
          <a:lstStyle/>
          <a:p>
            <a:r>
              <a:rPr lang="es-CL" dirty="0" smtClean="0"/>
              <a:t>Propiedades de la materia</a:t>
            </a:r>
            <a:endParaRPr lang="es-CL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323528" y="8461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CL" u="sng" dirty="0" smtClean="0">
                <a:solidFill>
                  <a:srgbClr val="FF0000"/>
                </a:solidFill>
              </a:rPr>
              <a:t>Volumen</a:t>
            </a:r>
            <a:endParaRPr lang="es-CL" u="sng" dirty="0">
              <a:solidFill>
                <a:srgbClr val="FF0000"/>
              </a:solidFill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-127789" y="1844824"/>
            <a:ext cx="8229600" cy="4781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dirty="0" smtClean="0"/>
              <a:t>Es el espacio que ocupa un cuerpo. Se utilizan instrumentos como pipetas, probetas, vasos precipitados, etc. cualquier recipiente graduado. Sus unidades son litro (L), centímetro cúbico (cm</a:t>
            </a:r>
            <a:r>
              <a:rPr lang="es-ES" baseline="30000" dirty="0" smtClean="0"/>
              <a:t>3)</a:t>
            </a:r>
            <a:r>
              <a:rPr lang="es-ES" dirty="0" smtClean="0"/>
              <a:t>, mililitro (ml), entre otras.</a:t>
            </a:r>
          </a:p>
          <a:p>
            <a:pPr algn="just"/>
            <a:endParaRPr lang="es-CL" dirty="0" smtClean="0"/>
          </a:p>
          <a:p>
            <a:pPr algn="just"/>
            <a:r>
              <a:rPr lang="es-ES" dirty="0" smtClean="0"/>
              <a:t>1 L = 1000 ml = 1000 cm</a:t>
            </a:r>
            <a:r>
              <a:rPr lang="es-ES" baseline="30000" dirty="0" smtClean="0"/>
              <a:t>3</a:t>
            </a:r>
            <a:endParaRPr lang="es-CL" dirty="0" smtClean="0"/>
          </a:p>
          <a:p>
            <a:pPr algn="just">
              <a:buFont typeface="Arial" pitchFamily="34" charset="0"/>
              <a:buNone/>
            </a:pPr>
            <a:endParaRPr lang="es-CL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068960"/>
            <a:ext cx="1685925" cy="2714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673" y="4077072"/>
            <a:ext cx="1919338" cy="2447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031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CL" u="sng" smtClean="0">
                <a:solidFill>
                  <a:srgbClr val="FF0000"/>
                </a:solidFill>
              </a:rPr>
              <a:t>Masa</a:t>
            </a:r>
            <a:endParaRPr lang="es-CL" u="sng" dirty="0">
              <a:solidFill>
                <a:srgbClr val="FF0000"/>
              </a:solidFill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107504" y="16288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dirty="0" smtClean="0"/>
              <a:t>Cantidad de materia que tiene un cuerpo, es una magnitud escalar, se mide generalmente con una balanza y sus unidades son kilogramo (kg), gramos (g) y miligramos (mg), entre otras.</a:t>
            </a:r>
            <a:endParaRPr lang="es-CL" dirty="0" smtClean="0"/>
          </a:p>
          <a:p>
            <a:r>
              <a:rPr lang="es-MX" dirty="0" smtClean="0"/>
              <a:t>1 kg = 1000 mg = 1000000 mg</a:t>
            </a:r>
            <a:endParaRPr lang="es-CL" dirty="0" smtClean="0"/>
          </a:p>
          <a:p>
            <a:pPr>
              <a:buFont typeface="Arial" pitchFamily="34" charset="0"/>
              <a:buNone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917460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CL" smtClean="0">
                <a:solidFill>
                  <a:srgbClr val="FF0000"/>
                </a:solidFill>
              </a:rPr>
              <a:t>PESO</a:t>
            </a:r>
            <a:endParaRPr lang="es-CL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27789" y="1484784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itchFamily="34" charset="0"/>
              <a:buNone/>
            </a:pPr>
            <a:r>
              <a:rPr lang="es-MX" dirty="0" smtClean="0"/>
              <a:t>Es la fuerza con la que dicho cuerpo es atraído por la gravedad, es una magnitud vectorial. Sus unidades son Newton y kilogramos – fuerza. El instrumento puede ser el dinamómetro.</a:t>
            </a:r>
            <a:endParaRPr lang="es-CL" dirty="0" smtClean="0"/>
          </a:p>
          <a:p>
            <a:pPr>
              <a:buFont typeface="Arial" pitchFamily="34" charset="0"/>
              <a:buNone/>
            </a:pPr>
            <a:endParaRPr lang="es-C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495803"/>
            <a:ext cx="3861048" cy="386104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5905127" y="6169278"/>
            <a:ext cx="2347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Dinamómetro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9593655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CL" smtClean="0">
                <a:solidFill>
                  <a:srgbClr val="FF0000"/>
                </a:solidFill>
              </a:rPr>
              <a:t>PRESIÓN</a:t>
            </a:r>
            <a:endParaRPr lang="es-CL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mtClean="0"/>
              <a:t>Es la fuerza ejercida sobre un cuerpo o superficie determinada. Se utiliza el barómetro y el manómetro, sus unidades son atmósfera (atm), Pascal (Pa), Torr (torr), milímetro de mercurio (mmHg), entre otras.</a:t>
            </a:r>
            <a:endParaRPr lang="es-CL" smtClean="0"/>
          </a:p>
          <a:p>
            <a:pPr algn="just"/>
            <a:r>
              <a:rPr lang="es-ES" smtClean="0"/>
              <a:t>1 Atm = 760 torr = 760 mmHg = 101 325 Pa</a:t>
            </a:r>
            <a:endParaRPr lang="es-CL" smtClean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0113000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yacencia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yace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722</TotalTime>
  <Words>1039</Words>
  <Application>Microsoft Office PowerPoint</Application>
  <PresentationFormat>Presentación en pantalla (4:3)</PresentationFormat>
  <Paragraphs>110</Paragraphs>
  <Slides>24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Adyacencia</vt:lpstr>
      <vt:lpstr>Unidad I:  El átomo y las propiedades químicas de la materia</vt:lpstr>
      <vt:lpstr>Recordemos…..</vt:lpstr>
      <vt:lpstr>Objetivo clase:</vt:lpstr>
      <vt:lpstr>¿Qué tienen en común?</vt:lpstr>
      <vt:lpstr>¿Qué es la materia?</vt:lpstr>
      <vt:lpstr>Propiedades de la materia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¿Qué es un modelo?</vt:lpstr>
      <vt:lpstr>Modelo Corpuscular de la Materia</vt:lpstr>
      <vt:lpstr>  </vt:lpstr>
      <vt:lpstr>Estructura del átomo </vt:lpstr>
      <vt:lpstr>***Estructura del Átomo</vt:lpstr>
      <vt:lpstr>Hidrógeno -1 1 protón 1 electrón</vt:lpstr>
      <vt:lpstr>Hidrógeno -2 1 protón 1 electrón 1 neutrón</vt:lpstr>
      <vt:lpstr>Ejemplos de átomos</vt:lpstr>
      <vt:lpstr>Presentación de PowerPoint</vt:lpstr>
      <vt:lpstr>Presentación de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Unidad I: ¿Cómo se transforma la materia?</dc:title>
  <dc:creator>Lu</dc:creator>
  <cp:lastModifiedBy>Marcia C Muñoz P</cp:lastModifiedBy>
  <cp:revision>33</cp:revision>
  <cp:lastPrinted>2020-03-18T14:39:25Z</cp:lastPrinted>
  <dcterms:created xsi:type="dcterms:W3CDTF">2015-03-18T20:19:32Z</dcterms:created>
  <dcterms:modified xsi:type="dcterms:W3CDTF">2020-03-18T14:59:04Z</dcterms:modified>
</cp:coreProperties>
</file>