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0" r:id="rId3"/>
  </p:sldMasterIdLst>
  <p:sldIdLst>
    <p:sldId id="256" r:id="rId4"/>
    <p:sldId id="258" r:id="rId5"/>
    <p:sldId id="285" r:id="rId6"/>
    <p:sldId id="260" r:id="rId7"/>
    <p:sldId id="262" r:id="rId8"/>
    <p:sldId id="263" r:id="rId9"/>
    <p:sldId id="286" r:id="rId10"/>
    <p:sldId id="277" r:id="rId11"/>
    <p:sldId id="287" r:id="rId12"/>
    <p:sldId id="276" r:id="rId13"/>
    <p:sldId id="280" r:id="rId14"/>
    <p:sldId id="283" r:id="rId1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>
    <p:restoredLeft sz="94632" autoAdjust="0"/>
    <p:restoredTop sz="94577"/>
  </p:normalViewPr>
  <p:slideViewPr>
    <p:cSldViewPr>
      <p:cViewPr varScale="1">
        <p:scale>
          <a:sx n="68" d="100"/>
          <a:sy n="68" d="100"/>
        </p:scale>
        <p:origin x="1314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DA16D-EFF4-4EF9-8BEE-7660D7668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06D13-B1D7-46B6-B3F6-F19655D5E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DA348-BE7F-4190-B6EC-ACEF830D0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43594-8E7D-4509-9F4B-C5FF94676728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3318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70032-FCFF-41ED-BFD2-D3F72A1F9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D0591-5BC5-49D6-8F9B-88E945A46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17CB9-5A09-4C24-B265-1C4F60F40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A363A-A2D7-4F97-B480-586D02051F93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3932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23A4B-DD9D-4CC3-89E7-243D9B409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37360-2E10-4180-93EA-2E56A7DCB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7B73E-9F61-4C00-9759-AC5C33097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BD1E4-245C-4ACD-A817-DB620D5FC25D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902017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05474-0AD7-414B-BDD3-E0E11527E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D88EE-FF25-4842-B539-5B181A7BF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9BE39-6AC7-4E83-91EE-FC5BE715E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5088A-9BA7-4373-9FAD-16DAE43D40D7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22626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CC7F2-52F2-4D09-8EEE-A708726ED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17D3D-CCA7-4EDC-A451-02E2325D3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C4D00-6CF9-45F1-B821-611A66FCB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83FBF-A844-446F-A896-F6EADB1CC6EA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4434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1824759-0EAD-41EF-A237-E0670CABB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857E4C0-D01E-4C1C-B60C-0E27835D5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71EC38-C8EF-413B-B1B1-01E06ECB5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51F3A-49AC-42C5-A3E8-230F175785EA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965651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8C8CE9D-3FBC-45E3-9D36-3E4E2579D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3AA4674-1C27-4908-AC6E-735679478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72C834F-5A26-4E2E-9F14-C8AEB5CEA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8BE62-F17A-440B-B0E1-DFF5027A708C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7711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88A5BB2-D7B2-45C2-B760-F2ED130E8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AB158EC-2EA1-4B76-A2C6-562A59ED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8092D19-3ADE-4613-BCCF-36434923E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1C375-1C91-45D9-B5CA-DB01DF914821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084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ABCF23F-BFAA-4624-B00C-580EC0BEE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008F98F-3A95-4656-8D71-27279AED8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97958EC-76BA-45D9-90EB-4A79FFE2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171C4-B7E4-48C8-8F52-C74569EA6DAD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6821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D6F9A22-CEDA-46D8-94E4-31AE9A51E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E3916C-B434-4CA6-961A-7D668F5C5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E8A0E5F-1799-4A33-972B-2838812B7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BCC10-86F9-4BEA-86A1-74A14FAC3FCF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20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CE06EDA-224A-4B6D-8ECD-326C16DC7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DE59AD-7628-428C-A257-A01DEE202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6EE2CD-7060-4607-888D-E6FA11958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69D60-2325-4C8F-ACDD-71581588D333}" type="slidenum">
              <a:rPr lang="he-IL" altLang="es-CL"/>
              <a:pPr/>
              <a:t>‹Nº›</a:t>
            </a:fld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3971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E672880-1163-4AF0-87EE-E9275BF4E8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  <a:endParaRPr lang="en-US" altLang="es-C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02A1C9B-66BC-4903-B5A7-59A1E1A859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los estilos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  <a:endParaRPr lang="en-US" altLang="es-C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29A79-BC1B-48F5-8554-32F5D77282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E57CF-FA41-49E3-B59F-5E806A4323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2208C-6511-439D-9231-99A573F1CF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698DD4F-B7D4-4B44-AEA8-EA1DACB14EC9}" type="slidenum">
              <a:rPr lang="he-IL" altLang="es-CL"/>
              <a:pPr/>
              <a:t>‹Nº›</a:t>
            </a:fld>
            <a:endParaRPr lang="en-U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>
    <p:cover dir="u"/>
    <p:sndAc>
      <p:stSnd>
        <p:snd r:embed="rId13" name="chimes.wav"/>
      </p:stSnd>
    </p:sndAc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C786294A-C85E-430D-9B05-3E5A4A0BCD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41338" y="157163"/>
            <a:ext cx="11242675" cy="1727200"/>
          </a:xfrm>
        </p:spPr>
        <p:txBody>
          <a:bodyPr/>
          <a:lstStyle/>
          <a:p>
            <a:pPr eaLnBrk="1" hangingPunct="1"/>
            <a:r>
              <a:rPr lang="en-US" altLang="es-CL" sz="4800">
                <a:solidFill>
                  <a:schemeClr val="hlink"/>
                </a:solidFill>
                <a:latin typeface="Cooper Black" panose="0208090404030B020404" pitchFamily="18" charset="0"/>
                <a:cs typeface="Arial" panose="020B0604020202020204" pitchFamily="34" charset="0"/>
              </a:rPr>
              <a:t>PRESENT SIMPLE</a:t>
            </a:r>
            <a:endParaRPr lang="en-US" altLang="es-CL" sz="4800">
              <a:solidFill>
                <a:schemeClr val="accent1"/>
              </a:solidFill>
              <a:latin typeface="Cooper Black" panose="0208090404030B020404" pitchFamily="18" charset="0"/>
            </a:endParaRPr>
          </a:p>
        </p:txBody>
      </p:sp>
      <p:pic>
        <p:nvPicPr>
          <p:cNvPr id="13314" name="Imagen 1">
            <a:extLst>
              <a:ext uri="{FF2B5EF4-FFF2-40B4-BE49-F238E27FC236}">
                <a16:creationId xmlns:a16="http://schemas.microsoft.com/office/drawing/2014/main" id="{212D579B-659D-4352-89B2-52A80B31E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02"/>
          <a:stretch>
            <a:fillRect/>
          </a:stretch>
        </p:blipFill>
        <p:spPr bwMode="auto">
          <a:xfrm>
            <a:off x="1160463" y="1905000"/>
            <a:ext cx="9871075" cy="465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9F15EAA-C395-441C-BB83-5C108CFC1631}"/>
              </a:ext>
            </a:extLst>
          </p:cNvPr>
          <p:cNvSpPr txBox="1"/>
          <p:nvPr/>
        </p:nvSpPr>
        <p:spPr>
          <a:xfrm>
            <a:off x="10056440" y="6093296"/>
            <a:ext cx="1184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/>
              <a:t>9th grade</a:t>
            </a:r>
          </a:p>
        </p:txBody>
      </p:sp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A20EA3ED-67FB-4353-AD9D-55360D43B4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03413" y="236538"/>
            <a:ext cx="8385175" cy="1044575"/>
          </a:xfrm>
        </p:spPr>
        <p:txBody>
          <a:bodyPr/>
          <a:lstStyle/>
          <a:p>
            <a:pPr eaLnBrk="1" hangingPunct="1"/>
            <a:r>
              <a:rPr lang="en-US" altLang="es-CL" sz="5400">
                <a:solidFill>
                  <a:schemeClr val="hlink"/>
                </a:solidFill>
                <a:latin typeface="Cooper Black" panose="0208090404030B020404" pitchFamily="18" charset="0"/>
                <a:cs typeface="Arial" panose="020B0604020202020204" pitchFamily="34" charset="0"/>
              </a:rPr>
              <a:t>Interrogative </a:t>
            </a:r>
            <a:r>
              <a:rPr lang="en-US" altLang="es-CL" sz="3200">
                <a:solidFill>
                  <a:schemeClr val="hlink"/>
                </a:solidFill>
                <a:latin typeface="Cooper Black" panose="0208090404030B020404" pitchFamily="18" charset="0"/>
                <a:cs typeface="Arial" panose="020B0604020202020204" pitchFamily="34" charset="0"/>
              </a:rPr>
              <a:t>(QUESTIONS)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E94A582F-C2C0-46F8-BD27-040281000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675" y="1773238"/>
            <a:ext cx="2119313" cy="14398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latin typeface="Comic Sans MS" panose="030F0902030302020204" pitchFamily="66" charset="0"/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Subject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/>
                </a:solidFill>
                <a:cs typeface="Arial" charset="0"/>
              </a:rPr>
              <a:t>I/You/We/They</a:t>
            </a:r>
            <a:endParaRPr lang="en-US" sz="2400" b="1" dirty="0">
              <a:solidFill>
                <a:schemeClr val="accent1"/>
              </a:solidFill>
              <a:cs typeface="Arial" charset="0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55BD970-DFFD-43D1-AC52-9BEE24CC6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3913" y="1776413"/>
            <a:ext cx="2049462" cy="14398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>
                <a:latin typeface="+mn-lt"/>
              </a:rPr>
              <a:t>Verb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676C2302-A9EC-4247-B684-B51B15D19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450" y="1773238"/>
            <a:ext cx="1704975" cy="14398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000" b="1" u="sng" dirty="0">
                <a:latin typeface="+mn-lt"/>
              </a:rPr>
              <a:t>Complement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5F098EC-1FE6-40D4-B069-1EA9AC790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773238"/>
            <a:ext cx="1017587" cy="14398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>
                <a:latin typeface="+mn-lt"/>
              </a:rPr>
              <a:t>DO</a:t>
            </a:r>
            <a:endParaRPr lang="en-US" altLang="es-CL" sz="2400" b="1" dirty="0"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F8A26622-06AA-47C9-B899-E0F25F827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675" y="3792538"/>
            <a:ext cx="2119313" cy="14414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latin typeface="Comic Sans MS" panose="030F0902030302020204" pitchFamily="66" charset="0"/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Subject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cs typeface="Arial" charset="0"/>
              </a:rPr>
              <a:t>She / He / It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77C2EAE0-30D9-41FD-8446-6FA4AB6FE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3913" y="3795713"/>
            <a:ext cx="2049462" cy="1441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>
                <a:latin typeface="+mn-lt"/>
              </a:rPr>
              <a:t>Verb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4F6EE79D-E234-4116-98F2-42CBE1CD3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450" y="3792538"/>
            <a:ext cx="1704975" cy="1441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000" b="1" u="sng" dirty="0">
                <a:latin typeface="+mn-lt"/>
              </a:rPr>
              <a:t>Complement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  <p:sp>
        <p:nvSpPr>
          <p:cNvPr id="22537" name="Rectangle 6">
            <a:extLst>
              <a:ext uri="{FF2B5EF4-FFF2-40B4-BE49-F238E27FC236}">
                <a16:creationId xmlns:a16="http://schemas.microsoft.com/office/drawing/2014/main" id="{C18426D3-8B83-4004-9125-3FB638342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3792538"/>
            <a:ext cx="1017587" cy="1441450"/>
          </a:xfrm>
          <a:prstGeom prst="rect">
            <a:avLst/>
          </a:prstGeom>
          <a:solidFill>
            <a:srgbClr val="8C4AF0">
              <a:alpha val="4196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es-CL" sz="2400" b="1" u="sng" dirty="0">
                <a:latin typeface="+mn-lt"/>
                <a:cs typeface="Arial" panose="020B0604020202020204" pitchFamily="34" charset="0"/>
              </a:rPr>
              <a:t>DOES</a:t>
            </a:r>
            <a:endParaRPr lang="en-US" altLang="es-CL" sz="2400" b="1" dirty="0">
              <a:latin typeface="+mn-lt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es-CL" sz="2400" b="1" dirty="0">
              <a:latin typeface="Comic Sans MS" panose="030F0902030302020204" pitchFamily="66" charset="0"/>
              <a:cs typeface="Arial" panose="020B0604020202020204" pitchFamily="34" charset="0"/>
            </a:endParaRPr>
          </a:p>
        </p:txBody>
      </p:sp>
      <p:sp>
        <p:nvSpPr>
          <p:cNvPr id="22538" name="CuadroTexto 15">
            <a:extLst>
              <a:ext uri="{FF2B5EF4-FFF2-40B4-BE49-F238E27FC236}">
                <a16:creationId xmlns:a16="http://schemas.microsoft.com/office/drawing/2014/main" id="{C43A8B7C-0234-4F36-9B14-B5A4A2248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0850" y="226377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2400" b="1"/>
              <a:t>+</a:t>
            </a:r>
            <a:endParaRPr lang="es-CL" altLang="es-CL" sz="1800" b="1"/>
          </a:p>
        </p:txBody>
      </p:sp>
      <p:sp>
        <p:nvSpPr>
          <p:cNvPr id="22539" name="CuadroTexto 16">
            <a:extLst>
              <a:ext uri="{FF2B5EF4-FFF2-40B4-BE49-F238E27FC236}">
                <a16:creationId xmlns:a16="http://schemas.microsoft.com/office/drawing/2014/main" id="{A9D71A3A-C3FA-43BA-8A88-69BDFE127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6088" y="226377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2400" b="1"/>
              <a:t>+</a:t>
            </a:r>
            <a:endParaRPr lang="es-CL" altLang="es-CL" sz="1800" b="1"/>
          </a:p>
        </p:txBody>
      </p:sp>
      <p:sp>
        <p:nvSpPr>
          <p:cNvPr id="22540" name="CuadroTexto 17">
            <a:extLst>
              <a:ext uri="{FF2B5EF4-FFF2-40B4-BE49-F238E27FC236}">
                <a16:creationId xmlns:a16="http://schemas.microsoft.com/office/drawing/2014/main" id="{D05971F2-C2C0-40BE-A25D-8523DCA21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5" y="22923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2400" b="1"/>
              <a:t>+</a:t>
            </a:r>
            <a:endParaRPr lang="es-CL" altLang="es-CL" sz="1800" b="1"/>
          </a:p>
        </p:txBody>
      </p:sp>
      <p:sp>
        <p:nvSpPr>
          <p:cNvPr id="22541" name="CuadroTexto 18">
            <a:extLst>
              <a:ext uri="{FF2B5EF4-FFF2-40B4-BE49-F238E27FC236}">
                <a16:creationId xmlns:a16="http://schemas.microsoft.com/office/drawing/2014/main" id="{054B95B5-30AF-46D7-8DF4-4F4B6F84C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6250" y="4159250"/>
            <a:ext cx="338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2400" b="1"/>
              <a:t>+</a:t>
            </a:r>
            <a:endParaRPr lang="es-CL" altLang="es-CL" sz="1800" b="1"/>
          </a:p>
        </p:txBody>
      </p:sp>
      <p:sp>
        <p:nvSpPr>
          <p:cNvPr id="22542" name="CuadroTexto 19">
            <a:extLst>
              <a:ext uri="{FF2B5EF4-FFF2-40B4-BE49-F238E27FC236}">
                <a16:creationId xmlns:a16="http://schemas.microsoft.com/office/drawing/2014/main" id="{CBC7ECFB-92FE-4137-AE49-6E65B613B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8150" y="4162425"/>
            <a:ext cx="338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2400" b="1"/>
              <a:t>+</a:t>
            </a:r>
            <a:endParaRPr lang="es-CL" altLang="es-CL" sz="1800" b="1"/>
          </a:p>
        </p:txBody>
      </p:sp>
      <p:sp>
        <p:nvSpPr>
          <p:cNvPr id="22543" name="CuadroTexto 20">
            <a:extLst>
              <a:ext uri="{FF2B5EF4-FFF2-40B4-BE49-F238E27FC236}">
                <a16:creationId xmlns:a16="http://schemas.microsoft.com/office/drawing/2014/main" id="{C5D7C8A1-27A8-4416-B788-29E65131B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5" y="41878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2400" b="1"/>
              <a:t>+</a:t>
            </a:r>
            <a:endParaRPr lang="es-CL" altLang="es-CL" sz="1800" b="1"/>
          </a:p>
        </p:txBody>
      </p:sp>
      <p:sp>
        <p:nvSpPr>
          <p:cNvPr id="22544" name="CuadroTexto 21">
            <a:extLst>
              <a:ext uri="{FF2B5EF4-FFF2-40B4-BE49-F238E27FC236}">
                <a16:creationId xmlns:a16="http://schemas.microsoft.com/office/drawing/2014/main" id="{2FE4103A-42CB-4BDA-AED6-6D987AEDE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90150" y="2060575"/>
            <a:ext cx="5048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5400"/>
              <a:t>?</a:t>
            </a:r>
          </a:p>
        </p:txBody>
      </p:sp>
      <p:sp>
        <p:nvSpPr>
          <p:cNvPr id="22545" name="CuadroTexto 23">
            <a:extLst>
              <a:ext uri="{FF2B5EF4-FFF2-40B4-BE49-F238E27FC236}">
                <a16:creationId xmlns:a16="http://schemas.microsoft.com/office/drawing/2014/main" id="{67946D6E-6948-4932-8896-BE838F162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90150" y="3957638"/>
            <a:ext cx="5048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5400"/>
              <a:t>?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5824766-59A9-46FD-AB15-C1638E4EADF2}"/>
              </a:ext>
            </a:extLst>
          </p:cNvPr>
          <p:cNvSpPr txBox="1"/>
          <p:nvPr/>
        </p:nvSpPr>
        <p:spPr>
          <a:xfrm>
            <a:off x="1893888" y="5281613"/>
            <a:ext cx="8523287" cy="184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CL" sz="2400" dirty="0"/>
              <a:t>Examples:</a:t>
            </a:r>
          </a:p>
          <a:p>
            <a:pPr>
              <a:defRPr/>
            </a:pPr>
            <a:endParaRPr lang="es-CL" sz="24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CL" sz="2400" dirty="0"/>
              <a:t>Do you listen to music in the school?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s-CL" sz="2400" dirty="0"/>
              <a:t>Does she use her cellphone in classes?</a:t>
            </a:r>
          </a:p>
          <a:p>
            <a:pPr>
              <a:defRPr/>
            </a:pPr>
            <a:endParaRPr lang="es-CL" dirty="0"/>
          </a:p>
        </p:txBody>
      </p:sp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52C8367F-D9CB-48DB-9F4E-E81C78F9E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788" y="152400"/>
            <a:ext cx="8240712" cy="1044575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oper Black" panose="0208090404030B020404" pitchFamily="18" charset="77"/>
              </a:rPr>
              <a:t>LET’S   PRACTICE</a:t>
            </a:r>
          </a:p>
        </p:txBody>
      </p:sp>
      <p:pic>
        <p:nvPicPr>
          <p:cNvPr id="23554" name="Imagen 6">
            <a:extLst>
              <a:ext uri="{FF2B5EF4-FFF2-40B4-BE49-F238E27FC236}">
                <a16:creationId xmlns:a16="http://schemas.microsoft.com/office/drawing/2014/main" id="{639F926F-5BFC-4AF6-BCF8-1F2ED840F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" t="23959" r="17087" b="8627"/>
          <a:stretch>
            <a:fillRect/>
          </a:stretch>
        </p:blipFill>
        <p:spPr bwMode="auto">
          <a:xfrm>
            <a:off x="1641475" y="1844675"/>
            <a:ext cx="755332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CuadroTexto 7">
            <a:extLst>
              <a:ext uri="{FF2B5EF4-FFF2-40B4-BE49-F238E27FC236}">
                <a16:creationId xmlns:a16="http://schemas.microsoft.com/office/drawing/2014/main" id="{C15EDF48-079F-4C47-9E47-949E1E503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75" y="1196975"/>
            <a:ext cx="8120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2400"/>
              <a:t>Complete the following sentences using DON’T or DOESN’T</a:t>
            </a:r>
          </a:p>
        </p:txBody>
      </p:sp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67921D67-D7C1-462F-ABBB-75051BB36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225" y="152400"/>
            <a:ext cx="8169275" cy="1044575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oper Black" panose="0208090404030B020404" pitchFamily="18" charset="77"/>
              </a:rPr>
              <a:t>LET’S   TRANSFORM</a:t>
            </a:r>
          </a:p>
        </p:txBody>
      </p:sp>
      <p:sp>
        <p:nvSpPr>
          <p:cNvPr id="24578" name="Marcador de contenido 2">
            <a:extLst>
              <a:ext uri="{FF2B5EF4-FFF2-40B4-BE49-F238E27FC236}">
                <a16:creationId xmlns:a16="http://schemas.microsoft.com/office/drawing/2014/main" id="{83E128B6-ACBC-47FE-8955-8C732F61D68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27125" y="2133600"/>
            <a:ext cx="10872788" cy="40433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s-CL" altLang="es-CL" sz="2400"/>
              <a:t>He goes swimming with his father some sundays </a:t>
            </a:r>
            <a:r>
              <a:rPr lang="es-CL" altLang="es-CL" sz="2400">
                <a:sym typeface="Wingdings" panose="05000000000000000000" pitchFamily="2" charset="2"/>
              </a:rPr>
              <a:t> ______________________</a:t>
            </a:r>
          </a:p>
          <a:p>
            <a:pPr eaLnBrk="1" hangingPunct="1">
              <a:lnSpc>
                <a:spcPct val="150000"/>
              </a:lnSpc>
            </a:pPr>
            <a:r>
              <a:rPr lang="es-CL" altLang="es-CL" sz="2400">
                <a:sym typeface="Wingdings" panose="05000000000000000000" pitchFamily="2" charset="2"/>
              </a:rPr>
              <a:t>Tome and Mike play videogames every afternoon  _____________________</a:t>
            </a:r>
          </a:p>
          <a:p>
            <a:pPr eaLnBrk="1" hangingPunct="1">
              <a:lnSpc>
                <a:spcPct val="150000"/>
              </a:lnSpc>
            </a:pPr>
            <a:r>
              <a:rPr lang="es-CL" altLang="es-CL" sz="2400">
                <a:sym typeface="Wingdings" panose="05000000000000000000" pitchFamily="2" charset="2"/>
              </a:rPr>
              <a:t>Benjamín does fencing with some friends. ___________________________</a:t>
            </a:r>
          </a:p>
          <a:p>
            <a:pPr eaLnBrk="1" hangingPunct="1">
              <a:lnSpc>
                <a:spcPct val="150000"/>
              </a:lnSpc>
            </a:pPr>
            <a:r>
              <a:rPr lang="es-CL" altLang="es-CL" sz="2400">
                <a:sym typeface="Wingdings" panose="05000000000000000000" pitchFamily="2" charset="2"/>
              </a:rPr>
              <a:t>My grandmother and her friends do yoga   __________________________</a:t>
            </a:r>
          </a:p>
          <a:p>
            <a:pPr eaLnBrk="1" hangingPunct="1">
              <a:lnSpc>
                <a:spcPct val="150000"/>
              </a:lnSpc>
            </a:pPr>
            <a:r>
              <a:rPr lang="es-CL" altLang="es-CL" sz="2400">
                <a:sym typeface="Wingdings" panose="05000000000000000000" pitchFamily="2" charset="2"/>
              </a:rPr>
              <a:t>The baby plays soccer with his dad  ________________________________</a:t>
            </a:r>
          </a:p>
          <a:p>
            <a:pPr eaLnBrk="1" hangingPunct="1">
              <a:lnSpc>
                <a:spcPct val="150000"/>
              </a:lnSpc>
            </a:pPr>
            <a:r>
              <a:rPr lang="es-CL" altLang="es-CL" sz="2400">
                <a:sym typeface="Wingdings" panose="05000000000000000000" pitchFamily="2" charset="2"/>
              </a:rPr>
              <a:t>My parents go fishing in Rapel  ____________________________________</a:t>
            </a:r>
          </a:p>
          <a:p>
            <a:pPr eaLnBrk="1" hangingPunct="1"/>
            <a:endParaRPr lang="es-CL" altLang="es-CL" sz="2400"/>
          </a:p>
        </p:txBody>
      </p:sp>
      <p:sp>
        <p:nvSpPr>
          <p:cNvPr id="24579" name="CuadroTexto 5">
            <a:extLst>
              <a:ext uri="{FF2B5EF4-FFF2-40B4-BE49-F238E27FC236}">
                <a16:creationId xmlns:a16="http://schemas.microsoft.com/office/drawing/2014/main" id="{5B729E8C-533F-44FB-830F-442F6A30A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113" y="1435100"/>
            <a:ext cx="7245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L" altLang="es-CL" sz="2400"/>
              <a:t>Transform the following sentences into negative</a:t>
            </a:r>
          </a:p>
        </p:txBody>
      </p:sp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>
            <a:extLst>
              <a:ext uri="{FF2B5EF4-FFF2-40B4-BE49-F238E27FC236}">
                <a16:creationId xmlns:a16="http://schemas.microsoft.com/office/drawing/2014/main" id="{E189F8CF-DBB1-49F5-A66B-F18C79F544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82663" y="1268413"/>
            <a:ext cx="10585450" cy="23764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s-CL" sz="3200">
                <a:cs typeface="David" panose="020B0604020202020204" pitchFamily="34" charset="-79"/>
              </a:rPr>
              <a:t>We use Present Simple to describe habits, facts, states and regular actions (sports, hobbies or free time activities).</a:t>
            </a:r>
          </a:p>
          <a:p>
            <a:pPr eaLnBrk="1" hangingPunct="1">
              <a:buFontTx/>
              <a:buNone/>
            </a:pPr>
            <a:endParaRPr lang="en-US" altLang="es-CL" sz="2000">
              <a:cs typeface="David" panose="020B0604020202020204" pitchFamily="34" charset="-79"/>
            </a:endParaRPr>
          </a:p>
          <a:p>
            <a:pPr eaLnBrk="1" hangingPunct="1">
              <a:buFontTx/>
              <a:buNone/>
            </a:pPr>
            <a:r>
              <a:rPr lang="en-US" altLang="es-CL" sz="3200">
                <a:cs typeface="David" panose="020B0604020202020204" pitchFamily="34" charset="-79"/>
              </a:rPr>
              <a:t>It is the most common tense in English.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8C16080-6DAD-41CA-A207-22DCFF98B597}"/>
              </a:ext>
            </a:extLst>
          </p:cNvPr>
          <p:cNvSpPr txBox="1"/>
          <p:nvPr/>
        </p:nvSpPr>
        <p:spPr>
          <a:xfrm>
            <a:off x="982663" y="3644900"/>
            <a:ext cx="7200900" cy="2338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3200" dirty="0">
                <a:latin typeface="+mn-lt"/>
                <a:cs typeface="David" panose="020E0502060401010101" pitchFamily="34" charset="-79"/>
              </a:rPr>
              <a:t>We’ll divide the pronouns into 2 groups: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3200" dirty="0">
              <a:latin typeface="+mn-lt"/>
              <a:cs typeface="David" panose="020E0502060401010101" pitchFamily="34" charset="-79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3200" dirty="0">
                <a:solidFill>
                  <a:schemeClr val="folHlink"/>
                </a:solidFill>
                <a:latin typeface="+mn-lt"/>
                <a:cs typeface="David" panose="020E0502060401010101" pitchFamily="34" charset="-79"/>
              </a:rPr>
              <a:t>- I You We They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3200" dirty="0">
                <a:solidFill>
                  <a:schemeClr val="tx2"/>
                </a:solidFill>
                <a:latin typeface="+mn-lt"/>
                <a:cs typeface="David" panose="020E0502060401010101" pitchFamily="34" charset="-79"/>
              </a:rPr>
              <a:t>- He  She  It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L" dirty="0">
              <a:latin typeface="+mn-lt"/>
            </a:endParaRPr>
          </a:p>
        </p:txBody>
      </p:sp>
      <p:pic>
        <p:nvPicPr>
          <p:cNvPr id="14339" name="Imagen 1">
            <a:extLst>
              <a:ext uri="{FF2B5EF4-FFF2-40B4-BE49-F238E27FC236}">
                <a16:creationId xmlns:a16="http://schemas.microsoft.com/office/drawing/2014/main" id="{6AA5954B-2F3B-4E95-940F-895EE3CEB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3609975"/>
            <a:ext cx="4324350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Marcador de contenido 2">
            <a:extLst>
              <a:ext uri="{FF2B5EF4-FFF2-40B4-BE49-F238E27FC236}">
                <a16:creationId xmlns:a16="http://schemas.microsoft.com/office/drawing/2014/main" id="{D9204293-61AC-4768-9DDB-0B1826C24F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620713"/>
            <a:ext cx="10515600" cy="4351337"/>
          </a:xfrm>
        </p:spPr>
        <p:txBody>
          <a:bodyPr/>
          <a:lstStyle/>
          <a:p>
            <a:pPr eaLnBrk="1" hangingPunct="1"/>
            <a:r>
              <a:rPr lang="en-US" altLang="es-CL" sz="3600">
                <a:cs typeface="David" panose="020B0604020202020204" pitchFamily="34" charset="-79"/>
              </a:rPr>
              <a:t>You play snookball in the school</a:t>
            </a:r>
          </a:p>
          <a:p>
            <a:pPr eaLnBrk="1" hangingPunct="1"/>
            <a:r>
              <a:rPr lang="en-US" altLang="es-CL" sz="3600">
                <a:cs typeface="David" panose="020B0604020202020204" pitchFamily="34" charset="-79"/>
              </a:rPr>
              <a:t>The students study every day after school.</a:t>
            </a:r>
          </a:p>
          <a:p>
            <a:pPr eaLnBrk="1" hangingPunct="1"/>
            <a:r>
              <a:rPr lang="en-US" altLang="es-CL" sz="3600">
                <a:cs typeface="David" panose="020B0604020202020204" pitchFamily="34" charset="-79"/>
              </a:rPr>
              <a:t>Teachers prepare the classes.</a:t>
            </a:r>
            <a:endParaRPr lang="es-CL" altLang="es-CL"/>
          </a:p>
        </p:txBody>
      </p:sp>
      <p:pic>
        <p:nvPicPr>
          <p:cNvPr id="15362" name="Imagen 1">
            <a:extLst>
              <a:ext uri="{FF2B5EF4-FFF2-40B4-BE49-F238E27FC236}">
                <a16:creationId xmlns:a16="http://schemas.microsoft.com/office/drawing/2014/main" id="{2A17DC3A-F8FB-495F-BB54-B713859A5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8" y="2871788"/>
            <a:ext cx="5397500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B5EFAD2-93AC-44E3-A6B2-4AF3FDB167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1225" y="450850"/>
            <a:ext cx="6870700" cy="1044575"/>
          </a:xfrm>
        </p:spPr>
        <p:txBody>
          <a:bodyPr/>
          <a:lstStyle/>
          <a:p>
            <a:pPr eaLnBrk="1" hangingPunct="1"/>
            <a:r>
              <a:rPr lang="en-US" altLang="es-CL" sz="5400">
                <a:solidFill>
                  <a:schemeClr val="hlink"/>
                </a:solidFill>
                <a:latin typeface="Cooper Black" panose="0208090404030B020404" pitchFamily="18" charset="0"/>
                <a:cs typeface="Arial" panose="020B0604020202020204" pitchFamily="34" charset="0"/>
              </a:rPr>
              <a:t>Positive sentences</a:t>
            </a:r>
          </a:p>
        </p:txBody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id="{3F3B222D-4FB2-44AA-A33B-ACE2E0F8B5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27125" y="1484313"/>
            <a:ext cx="9864725" cy="537368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e-IL" altLang="es-CL" sz="1800" dirty="0"/>
              <a:t> </a:t>
            </a:r>
            <a:endParaRPr lang="he-IL" altLang="es-CL" sz="3600" b="1" dirty="0">
              <a:solidFill>
                <a:srgbClr val="575AE5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he-IL" altLang="es-CL" sz="3600" b="1" dirty="0">
              <a:solidFill>
                <a:srgbClr val="575AE5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s-CL" sz="1400" dirty="0">
              <a:cs typeface="David" panose="020E0502060401010101" pitchFamily="34" charset="-79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e-IL" altLang="es-CL" sz="1400" dirty="0"/>
              <a:t> </a:t>
            </a:r>
            <a:r>
              <a:rPr lang="en-US" altLang="es-CL" sz="1400" dirty="0">
                <a:cs typeface="David" panose="020E0502060401010101" pitchFamily="34" charset="-79"/>
              </a:rPr>
              <a:t>            		                                         </a:t>
            </a:r>
            <a:r>
              <a:rPr lang="en-US" altLang="es-CL" sz="4400" dirty="0">
                <a:cs typeface="David" panose="020E0502060401010101" pitchFamily="34" charset="-79"/>
              </a:rPr>
              <a:t>+                    +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s-CL" sz="4400" dirty="0">
              <a:cs typeface="David" panose="020E0502060401010101" pitchFamily="34" charset="-79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s-CL" dirty="0">
              <a:cs typeface="David" panose="020E0502060401010101" pitchFamily="34" charset="-79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s-CL" sz="2600" dirty="0">
                <a:cs typeface="David" panose="020E0502060401010101" pitchFamily="34" charset="-79"/>
              </a:rPr>
              <a:t>Examples: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es-CL" sz="2600" dirty="0">
              <a:cs typeface="David" panose="020E0502060401010101" pitchFamily="34" charset="-79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s-CL" sz="2600" dirty="0">
                <a:cs typeface="David" panose="020E0502060401010101" pitchFamily="34" charset="-79"/>
              </a:rPr>
              <a:t>You come to school every day.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s-CL" sz="2600" dirty="0">
                <a:cs typeface="David" panose="020E0502060401010101" pitchFamily="34" charset="-79"/>
              </a:rPr>
              <a:t>The students study every day after school.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s-CL" sz="2600" dirty="0">
                <a:cs typeface="David" panose="020E0502060401010101" pitchFamily="34" charset="-79"/>
              </a:rPr>
              <a:t>Teachers prepare the classes every day.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9B28D76-8A1E-40C0-8D75-75461FD9A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844675"/>
            <a:ext cx="2232025" cy="25209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Subject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cs typeface="Arial" charset="0"/>
              </a:rPr>
              <a:t>I/You/We/They</a:t>
            </a:r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9B542F3D-339C-4533-BEEF-D59BD11A6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75" y="1844675"/>
            <a:ext cx="1873250" cy="2520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>
                <a:latin typeface="+mn-lt"/>
              </a:rPr>
              <a:t>Verb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>
              <a:solidFill>
                <a:schemeClr val="tx2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  <p:sp>
        <p:nvSpPr>
          <p:cNvPr id="10245" name="Rectangle 8">
            <a:extLst>
              <a:ext uri="{FF2B5EF4-FFF2-40B4-BE49-F238E27FC236}">
                <a16:creationId xmlns:a16="http://schemas.microsoft.com/office/drawing/2014/main" id="{BD36CCCD-B55A-4E15-A6BE-9B8C93577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7663" y="1773238"/>
            <a:ext cx="1873250" cy="25923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>
                <a:latin typeface="+mn-lt"/>
              </a:rPr>
              <a:t>complement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B31C5A9C-1401-4CA8-A132-D59348248D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1225" y="476250"/>
            <a:ext cx="6870700" cy="1044575"/>
          </a:xfrm>
        </p:spPr>
        <p:txBody>
          <a:bodyPr/>
          <a:lstStyle/>
          <a:p>
            <a:pPr eaLnBrk="1" hangingPunct="1"/>
            <a:r>
              <a:rPr lang="en-US" altLang="es-CL" sz="5400">
                <a:solidFill>
                  <a:schemeClr val="hlink"/>
                </a:solidFill>
                <a:latin typeface="Cooper Black" panose="0208090404030B020404" pitchFamily="18" charset="0"/>
                <a:cs typeface="Arial" panose="020B0604020202020204" pitchFamily="34" charset="0"/>
              </a:rPr>
              <a:t>Positive sentences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1ED6D393-8C2F-4581-A2A5-CC2861D6CF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00150" y="1628775"/>
            <a:ext cx="8705850" cy="522922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e-IL" altLang="es-CL" sz="1800" dirty="0"/>
              <a:t> </a:t>
            </a:r>
            <a:endParaRPr lang="he-IL" altLang="es-CL" sz="3600" b="1" dirty="0">
              <a:solidFill>
                <a:srgbClr val="575AE5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he-IL" altLang="es-CL" sz="3600" b="1" dirty="0">
              <a:solidFill>
                <a:srgbClr val="575AE5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s-CL" sz="1400" dirty="0">
              <a:cs typeface="David" panose="020E0502060401010101" pitchFamily="34" charset="-79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he-IL" altLang="es-CL" sz="1400" dirty="0"/>
              <a:t> </a:t>
            </a:r>
            <a:r>
              <a:rPr lang="en-US" altLang="es-CL" sz="1400" dirty="0">
                <a:cs typeface="David" panose="020E0502060401010101" pitchFamily="34" charset="-79"/>
              </a:rPr>
              <a:t>           	                                                              </a:t>
            </a:r>
            <a:r>
              <a:rPr lang="en-US" altLang="es-CL" sz="4400" dirty="0">
                <a:cs typeface="David" panose="020E0502060401010101" pitchFamily="34" charset="-79"/>
              </a:rPr>
              <a:t>+                      +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s-CL" sz="4400" dirty="0">
              <a:cs typeface="David" panose="020E0502060401010101" pitchFamily="34" charset="-79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s-CL" dirty="0">
              <a:cs typeface="David" panose="020E0502060401010101" pitchFamily="34" charset="-79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s-CL" dirty="0">
                <a:cs typeface="David" panose="020E0502060401010101" pitchFamily="34" charset="-79"/>
              </a:rPr>
              <a:t>Examples: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s-CL" dirty="0">
              <a:cs typeface="David" panose="020E0502060401010101" pitchFamily="34" charset="-79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s-CL">
                <a:cs typeface="David" panose="020E0502060401010101" pitchFamily="34" charset="-79"/>
              </a:rPr>
              <a:t>Tomás comes </a:t>
            </a:r>
            <a:r>
              <a:rPr lang="en-US" altLang="es-CL" dirty="0">
                <a:cs typeface="David" panose="020E0502060401010101" pitchFamily="34" charset="-79"/>
              </a:rPr>
              <a:t>to school from Monday to Friday.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s-CL" dirty="0">
                <a:cs typeface="David" panose="020E0502060401010101" pitchFamily="34" charset="-79"/>
              </a:rPr>
              <a:t>Hernán kisses her girlfriend every day.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s-CL" dirty="0">
                <a:cs typeface="David" panose="020E0502060401010101" pitchFamily="34" charset="-79"/>
              </a:rPr>
              <a:t>My dog cries when I’m not in the house. </a:t>
            </a: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B9DE2C34-087D-4C0A-AA72-F50279861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844675"/>
            <a:ext cx="2232025" cy="25209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latin typeface="Comic Sans MS" panose="030F0902030302020204" pitchFamily="66" charset="0"/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Subject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1"/>
                </a:solidFill>
                <a:cs typeface="Arial" charset="0"/>
              </a:rPr>
              <a:t>She / He / It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C67794E8-2060-4137-9DEF-BA42845BE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75" y="1844675"/>
            <a:ext cx="1873250" cy="2520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 err="1">
                <a:latin typeface="+mn-lt"/>
              </a:rPr>
              <a:t>verb+</a:t>
            </a:r>
            <a:r>
              <a:rPr lang="en-US" altLang="es-CL" sz="2400" b="1" u="sng" dirty="0" err="1">
                <a:solidFill>
                  <a:schemeClr val="tx2"/>
                </a:solidFill>
                <a:latin typeface="+mn-lt"/>
              </a:rPr>
              <a:t>s</a:t>
            </a:r>
            <a:endParaRPr lang="en-US" altLang="es-CL" sz="2400" b="1" u="sng" dirty="0">
              <a:solidFill>
                <a:schemeClr val="tx2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 err="1">
                <a:solidFill>
                  <a:schemeClr val="tx2"/>
                </a:solidFill>
                <a:latin typeface="+mn-lt"/>
              </a:rPr>
              <a:t>es</a:t>
            </a:r>
            <a:endParaRPr lang="en-US" altLang="es-CL" sz="2400" b="1" u="sng" dirty="0">
              <a:solidFill>
                <a:schemeClr val="tx2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 err="1">
                <a:solidFill>
                  <a:schemeClr val="tx2"/>
                </a:solidFill>
                <a:latin typeface="+mn-lt"/>
              </a:rPr>
              <a:t>ies</a:t>
            </a:r>
            <a:endParaRPr lang="en-US" altLang="es-CL" sz="2400" b="1" u="sng" dirty="0">
              <a:solidFill>
                <a:schemeClr val="tx2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14FE0C01-67A1-4C3E-A060-96B6097DE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7663" y="1773238"/>
            <a:ext cx="1873250" cy="25923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>
                <a:latin typeface="+mn-lt"/>
              </a:rPr>
              <a:t>complement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11B2D13-676D-4507-9B78-08D9A0AD0F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1225" y="152400"/>
            <a:ext cx="8497888" cy="1431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sz="4000" dirty="0"/>
            </a:br>
            <a:r>
              <a:rPr lang="en-US" sz="4900" dirty="0">
                <a:solidFill>
                  <a:schemeClr val="accent1"/>
                </a:solidFill>
                <a:latin typeface="Cooper Black" panose="0208090404030B020404" pitchFamily="18" charset="77"/>
              </a:rPr>
              <a:t>Rules For Adding</a:t>
            </a:r>
            <a:r>
              <a:rPr lang="en-US" sz="49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oper Black" panose="0208090404030B020404" pitchFamily="18" charset="77"/>
              </a:rPr>
              <a:t> S To </a:t>
            </a:r>
            <a:br>
              <a:rPr lang="en-US" sz="4000" u="sng" dirty="0">
                <a:solidFill>
                  <a:srgbClr val="575AE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i="1" dirty="0">
                <a:solidFill>
                  <a:srgbClr val="575AE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</a:t>
            </a:r>
            <a:r>
              <a:rPr lang="en-US" sz="40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 She It</a:t>
            </a:r>
          </a:p>
        </p:txBody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id="{5B320ED9-D241-43E3-BFD8-920ACF3B168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50863" y="1944688"/>
            <a:ext cx="11449050" cy="4364037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s-CL" sz="2400" dirty="0">
                <a:cs typeface="David" panose="020E0502060401010101" pitchFamily="34" charset="-79"/>
              </a:rPr>
              <a:t>We add ‘s’ at the end of the verb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s-CL" sz="2400" dirty="0">
                <a:cs typeface="David" panose="020E0502060401010101" pitchFamily="34" charset="-79"/>
              </a:rPr>
              <a:t>	Play          </a:t>
            </a:r>
            <a:r>
              <a:rPr lang="en-US" altLang="es-CL" sz="2400" dirty="0">
                <a:cs typeface="David" panose="020E0502060401010101" pitchFamily="34" charset="-79"/>
                <a:sym typeface="Wingdings" pitchFamily="2" charset="2"/>
              </a:rPr>
              <a:t>     Plays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s-CL" sz="2400" dirty="0">
                <a:cs typeface="David" panose="020E0502060401010101" pitchFamily="34" charset="-79"/>
              </a:rPr>
              <a:t>	Comes     </a:t>
            </a:r>
            <a:r>
              <a:rPr lang="en-US" altLang="es-CL" sz="2400" dirty="0">
                <a:cs typeface="David" panose="020E0502060401010101" pitchFamily="34" charset="-79"/>
                <a:sym typeface="Wingdings" pitchFamily="2" charset="2"/>
              </a:rPr>
              <a:t>     Comes </a:t>
            </a:r>
            <a:endParaRPr lang="en-US" altLang="es-CL" sz="2400" dirty="0">
              <a:cs typeface="David" panose="020E0502060401010101" pitchFamily="34" charset="-79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es-CL" sz="2400" dirty="0">
              <a:cs typeface="David" panose="020E0502060401010101" pitchFamily="34" charset="-79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s-CL" sz="2400" dirty="0">
                <a:cs typeface="David" panose="020E0502060401010101" pitchFamily="34" charset="-79"/>
              </a:rPr>
              <a:t>When the verb ends in: </a:t>
            </a:r>
            <a:r>
              <a:rPr lang="en-US" altLang="es-CL" sz="2400" dirty="0" err="1">
                <a:solidFill>
                  <a:schemeClr val="tx2"/>
                </a:solidFill>
                <a:cs typeface="David" panose="020E0502060401010101" pitchFamily="34" charset="-79"/>
              </a:rPr>
              <a:t>ch</a:t>
            </a:r>
            <a:r>
              <a:rPr lang="en-US" altLang="es-CL" sz="2400" dirty="0">
                <a:solidFill>
                  <a:schemeClr val="tx2"/>
                </a:solidFill>
                <a:cs typeface="David" panose="020E0502060401010101" pitchFamily="34" charset="-79"/>
              </a:rPr>
              <a:t>, </a:t>
            </a:r>
            <a:r>
              <a:rPr lang="en-US" altLang="es-CL" sz="2400" dirty="0" err="1">
                <a:solidFill>
                  <a:schemeClr val="tx2"/>
                </a:solidFill>
                <a:cs typeface="David" panose="020E0502060401010101" pitchFamily="34" charset="-79"/>
              </a:rPr>
              <a:t>sh</a:t>
            </a:r>
            <a:r>
              <a:rPr lang="en-US" altLang="es-CL" sz="2400" dirty="0">
                <a:solidFill>
                  <a:schemeClr val="tx2"/>
                </a:solidFill>
                <a:cs typeface="David" panose="020E0502060401010101" pitchFamily="34" charset="-79"/>
              </a:rPr>
              <a:t>, ss, x, z, </a:t>
            </a:r>
          </a:p>
          <a:p>
            <a:pPr marL="609600" indent="-60960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s-CL" sz="2400" dirty="0">
                <a:cs typeface="David" panose="020E0502060401010101" pitchFamily="34" charset="-79"/>
              </a:rPr>
              <a:t>		Watch     </a:t>
            </a:r>
            <a:r>
              <a:rPr lang="en-US" altLang="es-CL" sz="2400" dirty="0">
                <a:cs typeface="David" panose="020E0502060401010101" pitchFamily="34" charset="-79"/>
                <a:sym typeface="Wingdings" pitchFamily="2" charset="2"/>
              </a:rPr>
              <a:t>     </a:t>
            </a:r>
            <a:r>
              <a:rPr lang="en-US" altLang="es-CL" sz="2400" dirty="0">
                <a:cs typeface="David" panose="020E0502060401010101" pitchFamily="34" charset="-79"/>
              </a:rPr>
              <a:t>Watch</a:t>
            </a:r>
            <a:r>
              <a:rPr lang="en-US" altLang="es-CL" sz="2400" dirty="0">
                <a:solidFill>
                  <a:schemeClr val="tx2"/>
                </a:solidFill>
                <a:cs typeface="David" panose="020E0502060401010101" pitchFamily="34" charset="-79"/>
              </a:rPr>
              <a:t>es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es-CL" sz="2400" dirty="0">
              <a:solidFill>
                <a:schemeClr val="tx2"/>
              </a:solidFill>
              <a:cs typeface="David" panose="020E0502060401010101" pitchFamily="34" charset="-79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s-CL" sz="2400" dirty="0">
                <a:cs typeface="David" panose="020E0502060401010101" pitchFamily="34" charset="-79"/>
              </a:rPr>
              <a:t>When the verb ends with ‘Y’ and there is a consonant before, we’ll drop it and add IES.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s-CL" sz="2400" dirty="0">
                <a:cs typeface="David" panose="020E0502060401010101" pitchFamily="34" charset="-79"/>
              </a:rPr>
              <a:t>	Fly     </a:t>
            </a:r>
            <a:r>
              <a:rPr lang="en-US" altLang="es-CL" sz="2400" dirty="0">
                <a:cs typeface="David" panose="020E0502060401010101" pitchFamily="34" charset="-79"/>
                <a:sym typeface="Wingdings" pitchFamily="2" charset="2"/>
              </a:rPr>
              <a:t>     Flies</a:t>
            </a:r>
          </a:p>
        </p:txBody>
      </p:sp>
      <p:pic>
        <p:nvPicPr>
          <p:cNvPr id="18435" name="Imagen 3">
            <a:extLst>
              <a:ext uri="{FF2B5EF4-FFF2-40B4-BE49-F238E27FC236}">
                <a16:creationId xmlns:a16="http://schemas.microsoft.com/office/drawing/2014/main" id="{D4730844-B6A7-4CBB-A5DE-A30C23D3E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8675">
            <a:off x="10113963" y="209550"/>
            <a:ext cx="137160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CuadroTexto 1">
            <a:extLst>
              <a:ext uri="{FF2B5EF4-FFF2-40B4-BE49-F238E27FC236}">
                <a16:creationId xmlns:a16="http://schemas.microsoft.com/office/drawing/2014/main" id="{EAF9D032-F5C6-42CF-BED9-84F0BBA99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9113" y="1944688"/>
            <a:ext cx="2159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s-CL" sz="2400" i="1"/>
              <a:t>Exceptions:</a:t>
            </a:r>
          </a:p>
          <a:p>
            <a:r>
              <a:rPr lang="en-US" altLang="es-CL" sz="2400" i="1">
                <a:sym typeface="Wingdings" panose="05000000000000000000" pitchFamily="2" charset="2"/>
              </a:rPr>
              <a:t>Go  Goes</a:t>
            </a:r>
          </a:p>
          <a:p>
            <a:r>
              <a:rPr lang="en-US" altLang="es-CL" sz="2400" i="1">
                <a:sym typeface="Wingdings" panose="05000000000000000000" pitchFamily="2" charset="2"/>
              </a:rPr>
              <a:t>Do  Does</a:t>
            </a:r>
          </a:p>
          <a:p>
            <a:r>
              <a:rPr lang="en-US" altLang="es-CL" sz="2400" i="1">
                <a:sym typeface="Wingdings" panose="05000000000000000000" pitchFamily="2" charset="2"/>
              </a:rPr>
              <a:t>Have  Has</a:t>
            </a:r>
            <a:endParaRPr lang="en-US" altLang="es-CL" sz="2400" i="1"/>
          </a:p>
        </p:txBody>
      </p:sp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Marcador de contenido 2">
            <a:extLst>
              <a:ext uri="{FF2B5EF4-FFF2-40B4-BE49-F238E27FC236}">
                <a16:creationId xmlns:a16="http://schemas.microsoft.com/office/drawing/2014/main" id="{22258345-B909-4D03-B32D-1B4D8B8074B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549275"/>
            <a:ext cx="10515600" cy="4351338"/>
          </a:xfrm>
        </p:spPr>
        <p:txBody>
          <a:bodyPr/>
          <a:lstStyle/>
          <a:p>
            <a:pPr eaLnBrk="1" hangingPunct="1"/>
            <a:r>
              <a:rPr lang="en-US" altLang="es-CL" sz="3600">
                <a:cs typeface="David" panose="020B0604020202020204" pitchFamily="34" charset="-79"/>
              </a:rPr>
              <a:t>Students don’t go swimming at the beach in winter.</a:t>
            </a:r>
          </a:p>
          <a:p>
            <a:pPr eaLnBrk="1" hangingPunct="1"/>
            <a:endParaRPr lang="en-US" altLang="es-CL" sz="3600">
              <a:cs typeface="David" panose="020B0604020202020204" pitchFamily="34" charset="-79"/>
            </a:endParaRPr>
          </a:p>
          <a:p>
            <a:pPr eaLnBrk="1" hangingPunct="1"/>
            <a:r>
              <a:rPr lang="en-US" altLang="es-CL" sz="3600">
                <a:cs typeface="David" panose="020B0604020202020204" pitchFamily="34" charset="-79"/>
              </a:rPr>
              <a:t>The president doesn’t do karate with his family.</a:t>
            </a:r>
            <a:endParaRPr lang="es-CL" altLang="es-CL"/>
          </a:p>
        </p:txBody>
      </p:sp>
      <p:pic>
        <p:nvPicPr>
          <p:cNvPr id="19458" name="Imagen 4">
            <a:extLst>
              <a:ext uri="{FF2B5EF4-FFF2-40B4-BE49-F238E27FC236}">
                <a16:creationId xmlns:a16="http://schemas.microsoft.com/office/drawing/2014/main" id="{A18750EE-C3C2-4B05-B640-8EE990626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587"/>
          <a:stretch>
            <a:fillRect/>
          </a:stretch>
        </p:blipFill>
        <p:spPr bwMode="auto">
          <a:xfrm>
            <a:off x="5664200" y="2492375"/>
            <a:ext cx="3319463" cy="410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74B810AE-3694-4749-9A86-D857A069F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3413" y="236538"/>
            <a:ext cx="8385175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CL" sz="5400">
                <a:solidFill>
                  <a:schemeClr val="hlink"/>
                </a:solidFill>
                <a:latin typeface="Cooper Black" panose="0208090404030B020404" pitchFamily="18" charset="0"/>
                <a:cs typeface="Arial" panose="020B0604020202020204" pitchFamily="34" charset="0"/>
              </a:rPr>
              <a:t>Negative sentences</a:t>
            </a:r>
          </a:p>
        </p:txBody>
      </p:sp>
      <p:pic>
        <p:nvPicPr>
          <p:cNvPr id="20482" name="Imagen 15">
            <a:extLst>
              <a:ext uri="{FF2B5EF4-FFF2-40B4-BE49-F238E27FC236}">
                <a16:creationId xmlns:a16="http://schemas.microsoft.com/office/drawing/2014/main" id="{24224430-6B93-4F3F-A709-4B6A6AEDD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5" t="13409" r="50000" b="19200"/>
          <a:stretch>
            <a:fillRect/>
          </a:stretch>
        </p:blipFill>
        <p:spPr bwMode="auto">
          <a:xfrm>
            <a:off x="1631950" y="3436938"/>
            <a:ext cx="2447925" cy="3198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3" name="Marcador de contenido 2">
            <a:extLst>
              <a:ext uri="{FF2B5EF4-FFF2-40B4-BE49-F238E27FC236}">
                <a16:creationId xmlns:a16="http://schemas.microsoft.com/office/drawing/2014/main" id="{B61E4CE2-1C64-48D9-8156-715B02B957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52650" y="1412875"/>
            <a:ext cx="7886700" cy="1800225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s-CL" altLang="es-CL" sz="2500"/>
              <a:t>We use </a:t>
            </a:r>
            <a:r>
              <a:rPr lang="es-CL" altLang="es-CL" sz="2500" b="1" i="1"/>
              <a:t>do</a:t>
            </a:r>
            <a:r>
              <a:rPr lang="es-CL" altLang="es-CL" sz="2500"/>
              <a:t> and </a:t>
            </a:r>
            <a:r>
              <a:rPr lang="es-CL" altLang="es-CL" sz="2500" b="1" i="1"/>
              <a:t>does</a:t>
            </a:r>
            <a:r>
              <a:rPr lang="es-CL" altLang="es-CL" sz="2500"/>
              <a:t> to make negatives sentences  with the present simple. These words are used with </a:t>
            </a:r>
            <a:r>
              <a:rPr lang="es-CL" altLang="es-CL" sz="2500" b="1"/>
              <a:t>NOT.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s-CL" altLang="es-CL" sz="2500" i="1"/>
              <a:t>Doesn’t</a:t>
            </a:r>
            <a:r>
              <a:rPr lang="es-CL" altLang="es-CL" sz="2500"/>
              <a:t> for the third person singular (</a:t>
            </a:r>
            <a:r>
              <a:rPr lang="es-CL" altLang="es-CL" sz="2500" i="1"/>
              <a:t>she</a:t>
            </a:r>
            <a:r>
              <a:rPr lang="es-CL" altLang="es-CL" sz="2500"/>
              <a:t> / </a:t>
            </a:r>
            <a:r>
              <a:rPr lang="es-CL" altLang="es-CL" sz="2500" i="1"/>
              <a:t>he</a:t>
            </a:r>
            <a:r>
              <a:rPr lang="es-CL" altLang="es-CL" sz="2500"/>
              <a:t> / </a:t>
            </a:r>
            <a:r>
              <a:rPr lang="es-CL" altLang="es-CL" sz="2500" i="1"/>
              <a:t>it</a:t>
            </a:r>
            <a:r>
              <a:rPr lang="es-CL" altLang="es-CL" sz="2500"/>
              <a:t>) and </a:t>
            </a:r>
            <a:r>
              <a:rPr lang="es-CL" altLang="es-CL" sz="2500" i="1"/>
              <a:t>Don’t</a:t>
            </a:r>
            <a:r>
              <a:rPr lang="es-CL" altLang="es-CL" sz="2500"/>
              <a:t> for the others (I / You / We / They) </a:t>
            </a:r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02087D9D-3DC1-4D09-974B-5F0449F75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5" y="3422650"/>
            <a:ext cx="1909763" cy="12525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latin typeface="Comic Sans MS" panose="030F0902030302020204" pitchFamily="66" charset="0"/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  <a:cs typeface="Arial" charset="0"/>
              </a:rPr>
              <a:t>Subject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 b="1" u="sng" dirty="0">
              <a:effectLst>
                <a:outerShdw blurRad="38100" dist="38100" dir="2700000" algn="tl">
                  <a:srgbClr val="FFFFFF"/>
                </a:outerShdw>
              </a:effectLst>
              <a:latin typeface="Comic Sans MS" panose="030F0902030302020204" pitchFamily="66" charset="0"/>
              <a:cs typeface="Arial" charset="0"/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C4B58B44-0759-43EF-B253-68D319E0B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9675" y="3417888"/>
            <a:ext cx="1193800" cy="1257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u="sng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000" b="1" u="sng" dirty="0"/>
              <a:t>Verb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id="{8D2C93AD-658E-4512-B359-772D4517D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5075" y="3436938"/>
            <a:ext cx="1536700" cy="12382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000" b="1" u="sng" dirty="0"/>
              <a:t>Complement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s-CL" sz="2400" b="1" dirty="0"/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66490186-45C8-4237-B6A2-F8AD00A2B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2213" y="3416300"/>
            <a:ext cx="1193800" cy="5778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902030302020204" pitchFamily="66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s-CL" sz="2400" b="1" u="sng" dirty="0"/>
              <a:t>DON’T</a:t>
            </a:r>
            <a:endParaRPr lang="en-US" altLang="es-CL" sz="2400" b="1" dirty="0"/>
          </a:p>
        </p:txBody>
      </p:sp>
      <p:sp>
        <p:nvSpPr>
          <p:cNvPr id="20488" name="Rectangle 6">
            <a:extLst>
              <a:ext uri="{FF2B5EF4-FFF2-40B4-BE49-F238E27FC236}">
                <a16:creationId xmlns:a16="http://schemas.microsoft.com/office/drawing/2014/main" id="{4B09D590-6AFE-46F4-86E1-BF225462F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5388" y="4097338"/>
            <a:ext cx="1195387" cy="577850"/>
          </a:xfrm>
          <a:prstGeom prst="rect">
            <a:avLst/>
          </a:prstGeom>
          <a:solidFill>
            <a:srgbClr val="8C4AF0">
              <a:alpha val="4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s-CL" sz="2000" b="1" u="sng">
                <a:latin typeface="Comic Sans MS" panose="030F0702030302020204" pitchFamily="66" charset="0"/>
                <a:cs typeface="Arial" panose="020B0604020202020204" pitchFamily="34" charset="0"/>
              </a:rPr>
              <a:t>DOESN’T</a:t>
            </a:r>
            <a:endParaRPr lang="en-US" altLang="es-CL" sz="2400" b="1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26" name="Marcador de contenido 2">
            <a:extLst>
              <a:ext uri="{FF2B5EF4-FFF2-40B4-BE49-F238E27FC236}">
                <a16:creationId xmlns:a16="http://schemas.microsoft.com/office/drawing/2014/main" id="{B7C62B93-CDD1-42FF-8872-216090132214}"/>
              </a:ext>
            </a:extLst>
          </p:cNvPr>
          <p:cNvSpPr txBox="1">
            <a:spLocks/>
          </p:cNvSpPr>
          <p:nvPr/>
        </p:nvSpPr>
        <p:spPr bwMode="auto">
          <a:xfrm>
            <a:off x="4394200" y="4822825"/>
            <a:ext cx="5805488" cy="18954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es-CL" dirty="0">
                <a:cs typeface="David" panose="020E0502060401010101" pitchFamily="34" charset="-79"/>
              </a:rPr>
              <a:t>Examples: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US" altLang="es-CL" dirty="0">
              <a:cs typeface="David" panose="020E0502060401010101" pitchFamily="34" charset="-79"/>
            </a:endParaRPr>
          </a:p>
          <a:p>
            <a:pPr eaLnBrk="1" hangingPunct="1">
              <a:defRPr/>
            </a:pPr>
            <a:r>
              <a:rPr lang="en-US" altLang="es-CL" dirty="0">
                <a:cs typeface="David" panose="020E0502060401010101" pitchFamily="34" charset="-79"/>
              </a:rPr>
              <a:t>Students don’t pay attention all the class.</a:t>
            </a:r>
          </a:p>
          <a:p>
            <a:pPr eaLnBrk="1" hangingPunct="1">
              <a:defRPr/>
            </a:pPr>
            <a:r>
              <a:rPr lang="en-US" altLang="es-CL" dirty="0">
                <a:cs typeface="David" panose="020E0502060401010101" pitchFamily="34" charset="-79"/>
              </a:rPr>
              <a:t>The president doesn’t listen to the people.</a:t>
            </a:r>
          </a:p>
        </p:txBody>
      </p:sp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contenido 2">
            <a:extLst>
              <a:ext uri="{FF2B5EF4-FFF2-40B4-BE49-F238E27FC236}">
                <a16:creationId xmlns:a16="http://schemas.microsoft.com/office/drawing/2014/main" id="{9FA551D6-9E05-42D1-8A01-9024DA47676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981075"/>
            <a:ext cx="10515600" cy="4351338"/>
          </a:xfrm>
        </p:spPr>
        <p:txBody>
          <a:bodyPr/>
          <a:lstStyle/>
          <a:p>
            <a:pPr eaLnBrk="1" hangingPunct="1"/>
            <a:r>
              <a:rPr lang="es-CL" altLang="es-CL" sz="3600"/>
              <a:t>Do you listen to music in the school?</a:t>
            </a:r>
          </a:p>
          <a:p>
            <a:pPr eaLnBrk="1" hangingPunct="1"/>
            <a:r>
              <a:rPr lang="es-CL" altLang="es-CL" sz="3600"/>
              <a:t>Does she use her cellphone in classes?</a:t>
            </a:r>
          </a:p>
        </p:txBody>
      </p:sp>
      <p:pic>
        <p:nvPicPr>
          <p:cNvPr id="21506" name="Imagen 3">
            <a:extLst>
              <a:ext uri="{FF2B5EF4-FFF2-40B4-BE49-F238E27FC236}">
                <a16:creationId xmlns:a16="http://schemas.microsoft.com/office/drawing/2014/main" id="{90DF77BB-98DB-4CF5-93C7-0FDE91961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1433">
            <a:off x="5465763" y="2641600"/>
            <a:ext cx="35179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u"/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מסמך" ma:contentTypeID="0x010100B1D22B3DDF21604BAD8430EF7E6A93BB" ma:contentTypeVersion="0" ma:contentTypeDescription="צור מסמך חדש." ma:contentTypeScope="" ma:versionID="63f1f9124d66a22aeacee28b9157bdc5">
  <xsd:schema xmlns:xsd="http://www.w3.org/2001/XMLSchema" xmlns:p="http://schemas.microsoft.com/office/2006/metadata/properties" targetNamespace="http://schemas.microsoft.com/office/2006/metadata/properties" ma:root="true" ma:fieldsID="e7f4ee56cbb05662281320c3176a626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סוג תוכן" ma:readOnly="true"/>
        <xsd:element ref="dc:title" minOccurs="0" maxOccurs="1" ma:index="4" ma:displayName="כותרת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23FCF48-241B-40D0-B420-40040C796D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43CBA1F-933C-43FB-AA99-C6F434F91DD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623</TotalTime>
  <Words>310</Words>
  <Application>Microsoft Office PowerPoint</Application>
  <PresentationFormat>Panorámica</PresentationFormat>
  <Paragraphs>138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Calibri</vt:lpstr>
      <vt:lpstr>Arial</vt:lpstr>
      <vt:lpstr>Calibri Light</vt:lpstr>
      <vt:lpstr>Cooper Black</vt:lpstr>
      <vt:lpstr>David</vt:lpstr>
      <vt:lpstr>Comic Sans MS</vt:lpstr>
      <vt:lpstr>Wingdings</vt:lpstr>
      <vt:lpstr>Tema de Office</vt:lpstr>
      <vt:lpstr>PRESENT SIMPLE</vt:lpstr>
      <vt:lpstr>Presentación de PowerPoint</vt:lpstr>
      <vt:lpstr>Presentación de PowerPoint</vt:lpstr>
      <vt:lpstr>Positive sentences</vt:lpstr>
      <vt:lpstr>Positive sentences</vt:lpstr>
      <vt:lpstr> Rules For Adding S To                                              He She It</vt:lpstr>
      <vt:lpstr>Presentación de PowerPoint</vt:lpstr>
      <vt:lpstr>Presentación de PowerPoint</vt:lpstr>
      <vt:lpstr>Presentación de PowerPoint</vt:lpstr>
      <vt:lpstr>Interrogative (QUESTIONS)</vt:lpstr>
      <vt:lpstr>Presentación de PowerPoint</vt:lpstr>
      <vt:lpstr>Presentación de PowerPoint</vt:lpstr>
    </vt:vector>
  </TitlesOfParts>
  <Company>**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</dc:title>
  <dc:creator>Ofek</dc:creator>
  <cp:lastModifiedBy>Francisca gonzalez</cp:lastModifiedBy>
  <cp:revision>42</cp:revision>
  <dcterms:created xsi:type="dcterms:W3CDTF">2004-11-07T10:23:31Z</dcterms:created>
  <dcterms:modified xsi:type="dcterms:W3CDTF">2020-03-18T17:02:14Z</dcterms:modified>
</cp:coreProperties>
</file>