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61" r:id="rId6"/>
    <p:sldId id="262" r:id="rId7"/>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6" d="100"/>
          <a:sy n="76" d="100"/>
        </p:scale>
        <p:origin x="-336" y="58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02F458FF-1FDC-493D-BF1C-2A9496931BAD}"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02F458FF-1FDC-493D-BF1C-2A9496931BAD}" type="slidenum">
              <a:rPr lang="es-PE" smtClean="0"/>
              <a:pPr/>
              <a:t>‹Nº›</a:t>
            </a:fld>
            <a:endParaRPr lang="es-PE"/>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30E8D72F-C915-4465-AEEC-D5A7EBEAB10B}" type="datetimeFigureOut">
              <a:rPr lang="es-PE" smtClean="0"/>
              <a:pPr/>
              <a:t>24/05/2016</a:t>
            </a:fld>
            <a:endParaRPr lang="es-PE"/>
          </a:p>
        </p:txBody>
      </p:sp>
      <p:sp>
        <p:nvSpPr>
          <p:cNvPr id="9" name="Slide Number Placeholder 8"/>
          <p:cNvSpPr>
            <a:spLocks noGrp="1"/>
          </p:cNvSpPr>
          <p:nvPr>
            <p:ph type="sldNum" sz="quarter" idx="11"/>
          </p:nvPr>
        </p:nvSpPr>
        <p:spPr/>
        <p:txBody>
          <a:bodyPr/>
          <a:lstStyle/>
          <a:p>
            <a:fld id="{02F458FF-1FDC-493D-BF1C-2A9496931BAD}" type="slidenum">
              <a:rPr lang="es-PE" smtClean="0"/>
              <a:pPr/>
              <a:t>‹Nº›</a:t>
            </a:fld>
            <a:endParaRPr lang="es-PE"/>
          </a:p>
        </p:txBody>
      </p:sp>
      <p:sp>
        <p:nvSpPr>
          <p:cNvPr id="10" name="Footer Placeholder 9"/>
          <p:cNvSpPr>
            <a:spLocks noGrp="1"/>
          </p:cNvSpPr>
          <p:nvPr>
            <p:ph type="ftr" sz="quarter" idx="12"/>
          </p:nvPr>
        </p:nvSpPr>
        <p:spPr/>
        <p:txBody>
          <a:bodyPr/>
          <a:lstStyle/>
          <a:p>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2F458FF-1FDC-493D-BF1C-2A9496931BAD}" type="slidenum">
              <a:rPr lang="es-PE" smtClean="0"/>
              <a:pPr/>
              <a:t>‹Nº›</a:t>
            </a:fld>
            <a:endParaRPr lang="es-P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P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0E8D72F-C915-4465-AEEC-D5A7EBEAB10B}" type="datetimeFigureOut">
              <a:rPr lang="es-PE" smtClean="0"/>
              <a:pPr/>
              <a:t>24/05/2016</a:t>
            </a:fld>
            <a:endParaRPr lang="es-PE"/>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es.wikipedia.org/wiki/Enzo_Viena" TargetMode="External"/><Relationship Id="rId13" Type="http://schemas.openxmlformats.org/officeDocument/2006/relationships/hyperlink" Target="https://es.wikipedia.org/wiki/Salvador_Reyes_Figueroa" TargetMode="External"/><Relationship Id="rId18" Type="http://schemas.openxmlformats.org/officeDocument/2006/relationships/hyperlink" Target="https://es.wikipedia.org/wiki/Premio_Nacional_de_Periodismo_de_Chile" TargetMode="External"/><Relationship Id="rId3" Type="http://schemas.openxmlformats.org/officeDocument/2006/relationships/hyperlink" Target="https://es.wikipedia.org/wiki/Partido_Dem%C3%B3crata_Cristiano_de_Chile" TargetMode="External"/><Relationship Id="rId7" Type="http://schemas.openxmlformats.org/officeDocument/2006/relationships/hyperlink" Target="https://es.wikipedia.org/wiki/Academia_Chilena_de_la_Lengua" TargetMode="External"/><Relationship Id="rId12" Type="http://schemas.openxmlformats.org/officeDocument/2006/relationships/hyperlink" Target="https://es.wikipedia.org/wiki/Elecci%C3%B3n_presidencial_de_Chile_(1970)" TargetMode="External"/><Relationship Id="rId17" Type="http://schemas.openxmlformats.org/officeDocument/2006/relationships/hyperlink" Target="https://es.wikipedia.org/wiki/Universidad_Cat%C3%B3lica_Silva_Henr%C3%ADquez" TargetMode="External"/><Relationship Id="rId2" Type="http://schemas.openxmlformats.org/officeDocument/2006/relationships/hyperlink" Target="https://es.wikipedia.org/wiki/Instituto_de_Humanidades_Luis_Campino" TargetMode="External"/><Relationship Id="rId16" Type="http://schemas.openxmlformats.org/officeDocument/2006/relationships/hyperlink" Target="https://es.wikipedia.org/wiki/Universidad_Diego_Portales" TargetMode="External"/><Relationship Id="rId1" Type="http://schemas.openxmlformats.org/officeDocument/2006/relationships/slideLayout" Target="../slideLayouts/slideLayout2.xml"/><Relationship Id="rId6" Type="http://schemas.openxmlformats.org/officeDocument/2006/relationships/hyperlink" Target="https://es.wikipedia.org/wiki/Gracia_y_el_forastero" TargetMode="External"/><Relationship Id="rId11" Type="http://schemas.openxmlformats.org/officeDocument/2006/relationships/hyperlink" Target="https://es.wikipedia.org/wiki/Decisi%C3%B3n_70" TargetMode="External"/><Relationship Id="rId5" Type="http://schemas.openxmlformats.org/officeDocument/2006/relationships/hyperlink" Target="https://es.wikipedia.org/wiki/La_Tercera" TargetMode="External"/><Relationship Id="rId15" Type="http://schemas.openxmlformats.org/officeDocument/2006/relationships/hyperlink" Target="https://es.wikipedia.org/wiki/Pontificia_Universidad_Cat%C3%B3lica_de_Chile" TargetMode="External"/><Relationship Id="rId10" Type="http://schemas.openxmlformats.org/officeDocument/2006/relationships/hyperlink" Target="https://es.wikipedia.org/wiki/Televisi%C3%B3n_Nacional_de_Chile" TargetMode="External"/><Relationship Id="rId19" Type="http://schemas.openxmlformats.org/officeDocument/2006/relationships/image" Target="../media/image3.jpeg"/><Relationship Id="rId4" Type="http://schemas.openxmlformats.org/officeDocument/2006/relationships/hyperlink" Target="https://es.wikipedia.org/wiki/Ercilla_(revista)" TargetMode="External"/><Relationship Id="rId9" Type="http://schemas.openxmlformats.org/officeDocument/2006/relationships/hyperlink" Target="https://es.wikipedia.org/wiki/Vietnam" TargetMode="External"/><Relationship Id="rId14" Type="http://schemas.openxmlformats.org/officeDocument/2006/relationships/hyperlink" Target="https://es.wikipedia.org/wiki/Real_Academia_de_la_Lengu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PE" dirty="0" smtClean="0">
                <a:solidFill>
                  <a:srgbClr val="00B0F0"/>
                </a:solidFill>
              </a:rPr>
              <a:t>Gracia </a:t>
            </a:r>
            <a:br>
              <a:rPr lang="es-PE" dirty="0" smtClean="0">
                <a:solidFill>
                  <a:srgbClr val="00B0F0"/>
                </a:solidFill>
              </a:rPr>
            </a:br>
            <a:r>
              <a:rPr lang="es-PE" dirty="0" smtClean="0">
                <a:solidFill>
                  <a:srgbClr val="00B0F0"/>
                </a:solidFill>
              </a:rPr>
              <a:t>y el forastero</a:t>
            </a:r>
            <a:endParaRPr lang="es-PE" dirty="0">
              <a:solidFill>
                <a:srgbClr val="00B0F0"/>
              </a:solidFill>
            </a:endParaRPr>
          </a:p>
        </p:txBody>
      </p:sp>
      <p:sp>
        <p:nvSpPr>
          <p:cNvPr id="3" name="2 Subtítulo"/>
          <p:cNvSpPr>
            <a:spLocks noGrp="1"/>
          </p:cNvSpPr>
          <p:nvPr>
            <p:ph type="subTitle" idx="1"/>
          </p:nvPr>
        </p:nvSpPr>
        <p:spPr/>
        <p:txBody>
          <a:bodyPr/>
          <a:lstStyle/>
          <a:p>
            <a:r>
              <a:rPr lang="es-PE" dirty="0" smtClean="0"/>
              <a:t>Objetivo: Preparar el próximo control de lectura, analizando algunos aspectos de la obra de Guillermo Blanco.</a:t>
            </a:r>
            <a:endParaRPr lang="es-PE" dirty="0" err="1" smtClean="0"/>
          </a:p>
        </p:txBody>
      </p:sp>
      <p:pic>
        <p:nvPicPr>
          <p:cNvPr id="12290" name="Picture 2" descr="https://em.wattpad.com/491964276cad9c26e45e9f31805a39bb766da54b/687474703a2f2f332e62702e626c6f6773706f742e636f6d2f2d76704f48616446354a38302f5641734b523072664c47492f41414141414141416d6b592f706a7a68755245777134302f73313630302f696d6167656e2d64652d6265736f2d612d6c612d6c757a2d64652d6c612d6c756e612e6a7067?s=fit&amp;h=360&amp;w=360&amp;q=80"/>
          <p:cNvPicPr>
            <a:picLocks noChangeAspect="1" noChangeArrowheads="1"/>
          </p:cNvPicPr>
          <p:nvPr/>
        </p:nvPicPr>
        <p:blipFill>
          <a:blip r:embed="rId2"/>
          <a:srcRect/>
          <a:stretch>
            <a:fillRect/>
          </a:stretch>
        </p:blipFill>
        <p:spPr bwMode="auto">
          <a:xfrm>
            <a:off x="3428992" y="500042"/>
            <a:ext cx="4786346" cy="2714644"/>
          </a:xfrm>
          <a:prstGeom prst="rect">
            <a:avLst/>
          </a:prstGeom>
          <a:noFill/>
        </p:spPr>
      </p:pic>
    </p:spTree>
    <p:extLst>
      <p:ext uri="{BB962C8B-B14F-4D97-AF65-F5344CB8AC3E}">
        <p14:creationId xmlns:p14="http://schemas.microsoft.com/office/powerpoint/2010/main" xmlns="" val="2667594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solidFill>
                  <a:srgbClr val="00B0F0"/>
                </a:solidFill>
              </a:rPr>
              <a:t>El autor</a:t>
            </a:r>
            <a:endParaRPr lang="es-CL" dirty="0">
              <a:solidFill>
                <a:srgbClr val="00B0F0"/>
              </a:solidFill>
            </a:endParaRPr>
          </a:p>
        </p:txBody>
      </p:sp>
      <p:sp>
        <p:nvSpPr>
          <p:cNvPr id="3" name="2 Marcador de contenido"/>
          <p:cNvSpPr>
            <a:spLocks noGrp="1"/>
          </p:cNvSpPr>
          <p:nvPr>
            <p:ph idx="1"/>
          </p:nvPr>
        </p:nvSpPr>
        <p:spPr>
          <a:xfrm>
            <a:off x="285720" y="1214422"/>
            <a:ext cx="7400948" cy="5114940"/>
          </a:xfrm>
        </p:spPr>
        <p:txBody>
          <a:bodyPr>
            <a:normAutofit fontScale="40000" lnSpcReduction="20000"/>
          </a:bodyPr>
          <a:lstStyle/>
          <a:p>
            <a:pPr>
              <a:buNone/>
            </a:pPr>
            <a:endParaRPr lang="es-CL" sz="2800" dirty="0" smtClean="0"/>
          </a:p>
          <a:p>
            <a:pPr>
              <a:buNone/>
            </a:pPr>
            <a:endParaRPr lang="es-CL" sz="2800" dirty="0" smtClean="0"/>
          </a:p>
          <a:p>
            <a:pPr>
              <a:buNone/>
            </a:pPr>
            <a:r>
              <a:rPr lang="es-CL" sz="2800" dirty="0" smtClean="0"/>
              <a:t>Hijo </a:t>
            </a:r>
            <a:r>
              <a:rPr lang="es-CL" sz="2800" dirty="0" smtClean="0"/>
              <a:t>de Guillermo Blanco Troncoso y Vicenta Martínez Molina, de niño, </a:t>
            </a:r>
            <a:endParaRPr lang="es-CL" sz="2800" dirty="0" smtClean="0"/>
          </a:p>
          <a:p>
            <a:pPr>
              <a:buNone/>
            </a:pPr>
            <a:r>
              <a:rPr lang="es-CL" sz="2800" dirty="0" smtClean="0"/>
              <a:t>en </a:t>
            </a:r>
            <a:r>
              <a:rPr lang="es-CL" sz="2800" dirty="0" smtClean="0"/>
              <a:t>1934, se fue a Santiago con su familia </a:t>
            </a:r>
            <a:r>
              <a:rPr lang="es-CL" sz="2800" dirty="0" smtClean="0"/>
              <a:t>y estudió </a:t>
            </a:r>
            <a:r>
              <a:rPr lang="es-CL" sz="2800" dirty="0" smtClean="0"/>
              <a:t>en el </a:t>
            </a:r>
            <a:endParaRPr lang="es-CL" sz="2800" dirty="0" smtClean="0"/>
          </a:p>
          <a:p>
            <a:pPr>
              <a:buNone/>
            </a:pPr>
            <a:r>
              <a:rPr lang="es-CL" sz="2800" dirty="0" smtClean="0">
                <a:hlinkClick r:id="rId2" tooltip="Instituto de Humanidades Luis Campino"/>
              </a:rPr>
              <a:t>Instituto </a:t>
            </a:r>
            <a:r>
              <a:rPr lang="es-CL" sz="2800" dirty="0" smtClean="0">
                <a:hlinkClick r:id="rId2" tooltip="Instituto de Humanidades Luis Campino"/>
              </a:rPr>
              <a:t>de Humanidades Luis </a:t>
            </a:r>
            <a:r>
              <a:rPr lang="es-CL" sz="2800" dirty="0" err="1" smtClean="0">
                <a:hlinkClick r:id="rId2" tooltip="Instituto de Humanidades Luis Campino"/>
              </a:rPr>
              <a:t>Campino</a:t>
            </a:r>
            <a:r>
              <a:rPr lang="es-CL" sz="2800" dirty="0" smtClean="0"/>
              <a:t>.</a:t>
            </a:r>
          </a:p>
          <a:p>
            <a:pPr>
              <a:buNone/>
            </a:pPr>
            <a:r>
              <a:rPr lang="es-CL" sz="2800" dirty="0" smtClean="0"/>
              <a:t>Sus primeras publicaciones aparecen en las revistas </a:t>
            </a:r>
            <a:r>
              <a:rPr lang="es-CL" sz="2800" i="1" dirty="0" smtClean="0"/>
              <a:t>Amargos</a:t>
            </a:r>
            <a:r>
              <a:rPr lang="es-CL" sz="2800" dirty="0" smtClean="0"/>
              <a:t> y </a:t>
            </a:r>
            <a:r>
              <a:rPr lang="es-CL" sz="2800" i="1" dirty="0" smtClean="0"/>
              <a:t>Rumbos</a:t>
            </a:r>
          </a:p>
          <a:p>
            <a:pPr>
              <a:buNone/>
            </a:pPr>
            <a:r>
              <a:rPr lang="es-CL" sz="2800" dirty="0" smtClean="0"/>
              <a:t>(</a:t>
            </a:r>
            <a:r>
              <a:rPr lang="es-CL" sz="2800" dirty="0" smtClean="0"/>
              <a:t>de esta última será director en 1958). </a:t>
            </a:r>
            <a:endParaRPr lang="es-CL" sz="2800" dirty="0" smtClean="0"/>
          </a:p>
          <a:p>
            <a:pPr>
              <a:buNone/>
            </a:pPr>
            <a:r>
              <a:rPr lang="es-CL" sz="2800" dirty="0" smtClean="0"/>
              <a:t>Los</a:t>
            </a:r>
            <a:r>
              <a:rPr lang="es-CL" sz="2800" dirty="0" smtClean="0"/>
              <a:t> </a:t>
            </a:r>
            <a:r>
              <a:rPr lang="es-CL" sz="2800" dirty="0" smtClean="0"/>
              <a:t>primeros </a:t>
            </a:r>
            <a:r>
              <a:rPr lang="es-CL" sz="2800" dirty="0" smtClean="0"/>
              <a:t>libros —el volumen de cuentos </a:t>
            </a:r>
            <a:r>
              <a:rPr lang="es-CL" sz="2800" i="1" dirty="0" smtClean="0"/>
              <a:t>Sólo un hombre y el mar</a:t>
            </a:r>
            <a:r>
              <a:rPr lang="es-CL" sz="2800" dirty="0" smtClean="0"/>
              <a:t> y la </a:t>
            </a:r>
            <a:endParaRPr lang="es-CL" sz="2800" dirty="0" smtClean="0"/>
          </a:p>
          <a:p>
            <a:pPr>
              <a:buNone/>
            </a:pPr>
            <a:r>
              <a:rPr lang="es-CL" sz="2800" dirty="0" smtClean="0"/>
              <a:t>novela</a:t>
            </a:r>
            <a:r>
              <a:rPr lang="es-CL" sz="2800" dirty="0" smtClean="0"/>
              <a:t> </a:t>
            </a:r>
            <a:r>
              <a:rPr lang="es-CL" sz="2800" i="1" dirty="0" smtClean="0"/>
              <a:t>Misa de </a:t>
            </a:r>
            <a:r>
              <a:rPr lang="es-CL" sz="2800" i="1" dirty="0" smtClean="0"/>
              <a:t>Réquiem</a:t>
            </a:r>
            <a:r>
              <a:rPr lang="es-CL" sz="2800" dirty="0" smtClean="0"/>
              <a:t>—salen </a:t>
            </a:r>
            <a:r>
              <a:rPr lang="es-CL" sz="2800" dirty="0" smtClean="0"/>
              <a:t>en 1959; el mismo año empieza a </a:t>
            </a:r>
            <a:r>
              <a:rPr lang="es-CL" sz="2800" dirty="0" smtClean="0"/>
              <a:t>trabajar</a:t>
            </a:r>
          </a:p>
          <a:p>
            <a:pPr>
              <a:buNone/>
            </a:pPr>
            <a:r>
              <a:rPr lang="es-CL" sz="2800" dirty="0" smtClean="0"/>
              <a:t> </a:t>
            </a:r>
            <a:r>
              <a:rPr lang="es-CL" sz="2800" dirty="0" smtClean="0"/>
              <a:t>en el diario </a:t>
            </a:r>
            <a:r>
              <a:rPr lang="es-CL" sz="2800" i="1" dirty="0" smtClean="0"/>
              <a:t>La Libertad</a:t>
            </a:r>
            <a:r>
              <a:rPr lang="es-CL" sz="2800" dirty="0" smtClean="0"/>
              <a:t>, órgano del </a:t>
            </a:r>
            <a:r>
              <a:rPr lang="es-CL" sz="2800" dirty="0" smtClean="0">
                <a:hlinkClick r:id="rId3" tooltip="Partido Demócrata Cristiano de Chile"/>
              </a:rPr>
              <a:t>Partido Demócrata Cristiano </a:t>
            </a:r>
            <a:r>
              <a:rPr lang="es-CL" sz="2800" dirty="0" smtClean="0">
                <a:hlinkClick r:id="rId3" tooltip="Partido Demócrata Cristiano de Chile"/>
              </a:rPr>
              <a:t>de Chile</a:t>
            </a:r>
            <a:r>
              <a:rPr lang="es-CL" sz="2800" dirty="0" smtClean="0"/>
              <a:t>. </a:t>
            </a:r>
          </a:p>
          <a:p>
            <a:pPr>
              <a:buNone/>
            </a:pPr>
            <a:r>
              <a:rPr lang="es-CL" sz="2800" dirty="0" smtClean="0"/>
              <a:t>En 1962 asume el cargo de subdirector del semanario </a:t>
            </a:r>
            <a:r>
              <a:rPr lang="es-CL" sz="2800" i="1" dirty="0" smtClean="0"/>
              <a:t>La Voz</a:t>
            </a:r>
            <a:r>
              <a:rPr lang="es-CL" sz="2800" dirty="0" smtClean="0"/>
              <a:t>. Además, por </a:t>
            </a:r>
            <a:endParaRPr lang="es-CL" sz="2800" dirty="0" smtClean="0"/>
          </a:p>
          <a:p>
            <a:pPr>
              <a:buNone/>
            </a:pPr>
            <a:r>
              <a:rPr lang="es-CL" sz="2800" dirty="0" smtClean="0"/>
              <a:t>esa </a:t>
            </a:r>
            <a:r>
              <a:rPr lang="es-CL" sz="2800" dirty="0" smtClean="0"/>
              <a:t>época colabora con diferentes </a:t>
            </a:r>
            <a:r>
              <a:rPr lang="es-CL" sz="2800" dirty="0" smtClean="0"/>
              <a:t>medios como </a:t>
            </a:r>
            <a:r>
              <a:rPr lang="es-CL" sz="2800" dirty="0" smtClean="0"/>
              <a:t>la revista </a:t>
            </a:r>
            <a:r>
              <a:rPr lang="es-CL" sz="2800" i="1" dirty="0" err="1" smtClean="0">
                <a:hlinkClick r:id="rId4" tooltip="Ercilla (revista)"/>
              </a:rPr>
              <a:t>Ercilla</a:t>
            </a:r>
            <a:r>
              <a:rPr lang="es-CL" sz="2800" dirty="0" smtClean="0"/>
              <a:t>, </a:t>
            </a:r>
            <a:endParaRPr lang="es-CL" sz="2800" dirty="0" smtClean="0"/>
          </a:p>
          <a:p>
            <a:pPr>
              <a:buNone/>
            </a:pPr>
            <a:r>
              <a:rPr lang="es-CL" sz="2800" i="1" dirty="0" smtClean="0"/>
              <a:t>Iglesia </a:t>
            </a:r>
            <a:r>
              <a:rPr lang="es-CL" sz="2800" i="1" dirty="0" smtClean="0"/>
              <a:t>de Santiago</a:t>
            </a:r>
            <a:r>
              <a:rPr lang="es-CL" sz="2800" dirty="0" smtClean="0"/>
              <a:t> y otros. Más adelante, en los setenta, lo hará con </a:t>
            </a:r>
            <a:endParaRPr lang="es-CL" sz="2800" dirty="0" smtClean="0"/>
          </a:p>
          <a:p>
            <a:pPr>
              <a:buNone/>
            </a:pPr>
            <a:r>
              <a:rPr lang="es-CL" sz="2800" i="1" dirty="0" smtClean="0"/>
              <a:t>La Prensa</a:t>
            </a:r>
            <a:r>
              <a:rPr lang="es-CL" sz="2800" dirty="0" smtClean="0"/>
              <a:t>, </a:t>
            </a:r>
            <a:r>
              <a:rPr lang="es-CL" sz="2800" i="1" dirty="0" smtClean="0">
                <a:hlinkClick r:id="rId5" tooltip="La Tercera"/>
              </a:rPr>
              <a:t>La </a:t>
            </a:r>
            <a:r>
              <a:rPr lang="es-CL" sz="2800" i="1" dirty="0" smtClean="0">
                <a:hlinkClick r:id="rId5" tooltip="La Tercera"/>
              </a:rPr>
              <a:t>Tercera de </a:t>
            </a:r>
            <a:r>
              <a:rPr lang="es-CL" sz="2800" i="1" dirty="0" smtClean="0">
                <a:hlinkClick r:id="rId5" tooltip="La Tercera"/>
              </a:rPr>
              <a:t>la Hora</a:t>
            </a:r>
            <a:r>
              <a:rPr lang="es-CL" sz="2800" dirty="0" smtClean="0"/>
              <a:t> y </a:t>
            </a:r>
            <a:r>
              <a:rPr lang="es-CL" sz="2800" i="1" dirty="0" smtClean="0"/>
              <a:t>Hoy</a:t>
            </a:r>
            <a:r>
              <a:rPr lang="es-CL" sz="2800" dirty="0" smtClean="0"/>
              <a:t> (1976-1985</a:t>
            </a:r>
            <a:r>
              <a:rPr lang="es-CL" sz="2800" dirty="0" smtClean="0"/>
              <a:t>). </a:t>
            </a:r>
          </a:p>
          <a:p>
            <a:pPr>
              <a:buNone/>
            </a:pPr>
            <a:r>
              <a:rPr lang="es-CL" sz="2800" dirty="0" smtClean="0"/>
              <a:t>Dos </a:t>
            </a:r>
            <a:r>
              <a:rPr lang="es-CL" sz="2800" dirty="0" smtClean="0"/>
              <a:t>años más tarde publica </a:t>
            </a:r>
            <a:r>
              <a:rPr lang="es-CL" sz="2800" i="1" dirty="0" smtClean="0">
                <a:hlinkClick r:id="rId6" tooltip="Gracia y el forastero"/>
              </a:rPr>
              <a:t>Gracia y el forastero</a:t>
            </a:r>
            <a:r>
              <a:rPr lang="es-CL" sz="2800" dirty="0" smtClean="0"/>
              <a:t>, su obra más conocida, con una cincuentena </a:t>
            </a:r>
            <a:r>
              <a:rPr lang="es-CL" sz="2800" dirty="0" smtClean="0"/>
              <a:t>de ediciones</a:t>
            </a:r>
            <a:r>
              <a:rPr lang="es-CL" sz="2800" dirty="0" smtClean="0"/>
              <a:t>. </a:t>
            </a:r>
            <a:r>
              <a:rPr lang="es-CL" sz="2800" dirty="0" smtClean="0"/>
              <a:t>Esta novela</a:t>
            </a:r>
            <a:r>
              <a:rPr lang="es-CL" sz="2800" dirty="0" smtClean="0"/>
              <a:t>, </a:t>
            </a:r>
            <a:r>
              <a:rPr lang="es-CL" sz="2800" dirty="0" smtClean="0"/>
              <a:t>que</a:t>
            </a:r>
          </a:p>
          <a:p>
            <a:pPr>
              <a:buNone/>
            </a:pPr>
            <a:r>
              <a:rPr lang="es-CL" sz="2800" dirty="0" smtClean="0"/>
              <a:t>fue premiada por </a:t>
            </a:r>
            <a:r>
              <a:rPr lang="es-CL" sz="2800" dirty="0" smtClean="0"/>
              <a:t>la </a:t>
            </a:r>
            <a:r>
              <a:rPr lang="es-CL" sz="2800" dirty="0" smtClean="0">
                <a:hlinkClick r:id="rId7" tooltip="Academia Chilena de la Lengua"/>
              </a:rPr>
              <a:t>Academia Chilena de la Lengua</a:t>
            </a:r>
            <a:r>
              <a:rPr lang="es-CL" sz="2800" dirty="0" smtClean="0"/>
              <a:t>, ha sido llevada al cine en dos oportunidades: la </a:t>
            </a:r>
            <a:r>
              <a:rPr lang="es-CL" sz="2800" dirty="0" smtClean="0"/>
              <a:t> primera</a:t>
            </a:r>
            <a:r>
              <a:rPr lang="es-CL" sz="2800" dirty="0" smtClean="0"/>
              <a:t>, en </a:t>
            </a:r>
            <a:r>
              <a:rPr lang="es-CL" sz="2800" dirty="0" smtClean="0"/>
              <a:t>1974</a:t>
            </a:r>
          </a:p>
          <a:p>
            <a:pPr>
              <a:buNone/>
            </a:pPr>
            <a:r>
              <a:rPr lang="es-CL" sz="2800" dirty="0" smtClean="0"/>
              <a:t>por</a:t>
            </a:r>
            <a:r>
              <a:rPr lang="es-CL" sz="2800" dirty="0" smtClean="0"/>
              <a:t> </a:t>
            </a:r>
            <a:r>
              <a:rPr lang="es-CL" sz="2800" dirty="0" smtClean="0">
                <a:hlinkClick r:id="rId8" tooltip="Enzo Viena"/>
              </a:rPr>
              <a:t>Enzo Viena</a:t>
            </a:r>
            <a:r>
              <a:rPr lang="es-CL" sz="2800" dirty="0" smtClean="0"/>
              <a:t> y la segunda, </a:t>
            </a:r>
            <a:r>
              <a:rPr lang="es-CL" sz="2800" dirty="0" smtClean="0"/>
              <a:t>en 2000</a:t>
            </a:r>
            <a:r>
              <a:rPr lang="es-CL" sz="2800" dirty="0" smtClean="0"/>
              <a:t>.</a:t>
            </a:r>
          </a:p>
          <a:p>
            <a:pPr>
              <a:buNone/>
            </a:pPr>
            <a:r>
              <a:rPr lang="es-CL" sz="2800" dirty="0" smtClean="0"/>
              <a:t>En 1968 Blanco es enviado a </a:t>
            </a:r>
            <a:r>
              <a:rPr lang="es-CL" sz="2800" dirty="0" smtClean="0">
                <a:hlinkClick r:id="rId9" tooltip="Vietnam"/>
              </a:rPr>
              <a:t>Vietnam</a:t>
            </a:r>
            <a:r>
              <a:rPr lang="es-CL" sz="2800" dirty="0" smtClean="0"/>
              <a:t> como corresponsal de </a:t>
            </a:r>
            <a:r>
              <a:rPr lang="es-CL" sz="2800" i="1" dirty="0" err="1" smtClean="0"/>
              <a:t>Ercilla</a:t>
            </a:r>
            <a:r>
              <a:rPr lang="es-CL" sz="2800" dirty="0" smtClean="0"/>
              <a:t> y al año siguiente participa en la fundación </a:t>
            </a:r>
            <a:r>
              <a:rPr lang="es-CL" sz="2800" dirty="0" smtClean="0"/>
              <a:t>de </a:t>
            </a:r>
            <a:r>
              <a:rPr lang="es-CL" sz="2800" dirty="0" smtClean="0">
                <a:hlinkClick r:id="rId10" tooltip="Televisión Nacional de Chile"/>
              </a:rPr>
              <a:t>L</a:t>
            </a:r>
            <a:r>
              <a:rPr lang="es-CL" sz="2800" dirty="0" smtClean="0"/>
              <a:t>a</a:t>
            </a:r>
          </a:p>
          <a:p>
            <a:pPr>
              <a:buNone/>
            </a:pPr>
            <a:r>
              <a:rPr lang="es-CL" sz="2800" dirty="0" smtClean="0">
                <a:hlinkClick r:id="rId10" tooltip="Televisión Nacional de Chile"/>
              </a:rPr>
              <a:t>Televisión Nacional de </a:t>
            </a:r>
            <a:r>
              <a:rPr lang="es-CL" sz="2800" dirty="0" smtClean="0">
                <a:hlinkClick r:id="rId10" tooltip="Televisión Nacional de Chile"/>
              </a:rPr>
              <a:t>Chile</a:t>
            </a:r>
            <a:r>
              <a:rPr lang="es-CL" sz="2800" dirty="0" smtClean="0"/>
              <a:t>, donde en 1970 dirige el programa </a:t>
            </a:r>
            <a:r>
              <a:rPr lang="es-CL" sz="2800" i="1" dirty="0" smtClean="0">
                <a:hlinkClick r:id="rId11" tooltip="Decisión 70"/>
              </a:rPr>
              <a:t>Decisión 70</a:t>
            </a:r>
            <a:r>
              <a:rPr lang="es-CL" sz="2800" dirty="0" smtClean="0"/>
              <a:t>, sobre los </a:t>
            </a:r>
            <a:r>
              <a:rPr lang="es-CL" sz="2800" dirty="0" smtClean="0">
                <a:hlinkClick r:id="rId12" tooltip="Elección presidencial de Chile (1970)"/>
              </a:rPr>
              <a:t>candidatos presidenciales de </a:t>
            </a:r>
            <a:r>
              <a:rPr lang="es-CL" sz="2800" dirty="0" smtClean="0">
                <a:hlinkClick r:id="rId12" tooltip="Elección presidencial de Chile (1970)"/>
              </a:rPr>
              <a:t>la</a:t>
            </a:r>
          </a:p>
          <a:p>
            <a:pPr>
              <a:buNone/>
            </a:pPr>
            <a:r>
              <a:rPr lang="es-CL" sz="2800" dirty="0" smtClean="0">
                <a:hlinkClick r:id="rId12" tooltip="Elección presidencial de Chile (1970)"/>
              </a:rPr>
              <a:t>elección </a:t>
            </a:r>
            <a:r>
              <a:rPr lang="es-CL" sz="2800" dirty="0" smtClean="0">
                <a:hlinkClick r:id="rId12" tooltip="Elección presidencial de Chile (1970)"/>
              </a:rPr>
              <a:t>de ese </a:t>
            </a:r>
            <a:r>
              <a:rPr lang="es-CL" sz="2800" dirty="0" smtClean="0">
                <a:hlinkClick r:id="rId12" tooltip="Elección presidencial de Chile (1970)"/>
              </a:rPr>
              <a:t>año</a:t>
            </a:r>
            <a:r>
              <a:rPr lang="es-CL" sz="2800" dirty="0" smtClean="0"/>
              <a:t>. Desde </a:t>
            </a:r>
            <a:r>
              <a:rPr lang="es-CL" sz="2800" dirty="0" smtClean="0"/>
              <a:t>1978 </a:t>
            </a:r>
            <a:r>
              <a:rPr lang="es-CL" sz="2800" dirty="0" smtClean="0"/>
              <a:t>era miembro </a:t>
            </a:r>
            <a:r>
              <a:rPr lang="es-CL" sz="2800" dirty="0" smtClean="0"/>
              <a:t>de la </a:t>
            </a:r>
            <a:r>
              <a:rPr lang="es-CL" sz="2800" dirty="0" smtClean="0">
                <a:hlinkClick r:id="rId7" tooltip="Academia Chilena de la Lengua"/>
              </a:rPr>
              <a:t>Academia Chilena de la Lengua</a:t>
            </a:r>
            <a:r>
              <a:rPr lang="es-CL" sz="2800" dirty="0" smtClean="0"/>
              <a:t> en reemplazo del fallecido </a:t>
            </a:r>
            <a:r>
              <a:rPr lang="es-CL" sz="2800" dirty="0" smtClean="0">
                <a:hlinkClick r:id="rId13" tooltip="Salvador Reyes Figueroa"/>
              </a:rPr>
              <a:t>Salvador</a:t>
            </a:r>
          </a:p>
          <a:p>
            <a:pPr>
              <a:buNone/>
            </a:pPr>
            <a:r>
              <a:rPr lang="es-CL" sz="2800" dirty="0" smtClean="0">
                <a:hlinkClick r:id="rId13" tooltip="Salvador Reyes Figueroa"/>
              </a:rPr>
              <a:t>Reyes</a:t>
            </a:r>
            <a:r>
              <a:rPr lang="es-CL" sz="2800" dirty="0" smtClean="0"/>
              <a:t>; también </a:t>
            </a:r>
            <a:r>
              <a:rPr lang="es-CL" sz="2800" dirty="0" smtClean="0"/>
              <a:t>era miembro  correspondiente de la</a:t>
            </a:r>
            <a:r>
              <a:rPr lang="es-CL" sz="2800" dirty="0" smtClean="0"/>
              <a:t> </a:t>
            </a:r>
            <a:r>
              <a:rPr lang="es-CL" sz="2800" dirty="0" smtClean="0">
                <a:hlinkClick r:id="rId14" tooltip="Real Academia de la Lengua"/>
              </a:rPr>
              <a:t>Real Academia de la </a:t>
            </a:r>
            <a:r>
              <a:rPr lang="es-CL" sz="2800" dirty="0" smtClean="0">
                <a:hlinkClick r:id="rId14" tooltip="Real Academia de la Lengua"/>
              </a:rPr>
              <a:t>Lengua</a:t>
            </a:r>
            <a:r>
              <a:rPr lang="es-CL" sz="2800" dirty="0" smtClean="0"/>
              <a:t>. Además </a:t>
            </a:r>
            <a:r>
              <a:rPr lang="es-CL" sz="2800" dirty="0" smtClean="0"/>
              <a:t>de ser un notable novelista, </a:t>
            </a:r>
            <a:r>
              <a:rPr lang="es-CL" sz="2800" dirty="0" smtClean="0"/>
              <a:t>Blanco</a:t>
            </a:r>
          </a:p>
          <a:p>
            <a:pPr>
              <a:buNone/>
            </a:pPr>
            <a:r>
              <a:rPr lang="es-CL" sz="2800" dirty="0" smtClean="0"/>
              <a:t>fue </a:t>
            </a:r>
            <a:r>
              <a:rPr lang="es-CL" sz="2800" dirty="0" smtClean="0"/>
              <a:t>también un </a:t>
            </a:r>
            <a:r>
              <a:rPr lang="es-CL" sz="2800" dirty="0" smtClean="0"/>
              <a:t>destacado ensayista </a:t>
            </a:r>
            <a:r>
              <a:rPr lang="es-CL" sz="2800" dirty="0" smtClean="0"/>
              <a:t>y profesor en </a:t>
            </a:r>
            <a:r>
              <a:rPr lang="es-CL" sz="2800" dirty="0" smtClean="0"/>
              <a:t>diversas universidades, como </a:t>
            </a:r>
            <a:r>
              <a:rPr lang="es-CL" sz="2800" dirty="0" smtClean="0"/>
              <a:t>la </a:t>
            </a:r>
            <a:r>
              <a:rPr lang="es-CL" sz="2800" dirty="0" smtClean="0">
                <a:hlinkClick r:id="rId15" tooltip="Pontificia Universidad Católica de Chile"/>
              </a:rPr>
              <a:t>Católica</a:t>
            </a:r>
            <a:r>
              <a:rPr lang="es-CL" sz="2800" dirty="0" smtClean="0"/>
              <a:t>, la </a:t>
            </a:r>
            <a:r>
              <a:rPr lang="es-CL" sz="2800" dirty="0" smtClean="0">
                <a:hlinkClick r:id="rId16" tooltip="Universidad Diego Portales"/>
              </a:rPr>
              <a:t>Diego Portales</a:t>
            </a:r>
            <a:r>
              <a:rPr lang="es-CL" sz="2800" dirty="0" smtClean="0"/>
              <a:t> y la </a:t>
            </a:r>
            <a:r>
              <a:rPr lang="es-CL" sz="2800" dirty="0" smtClean="0">
                <a:hlinkClick r:id="rId17" tooltip="Universidad Católica Silva Henríquez"/>
              </a:rPr>
              <a:t>Católica</a:t>
            </a:r>
          </a:p>
          <a:p>
            <a:pPr>
              <a:buNone/>
            </a:pPr>
            <a:r>
              <a:rPr lang="es-CL" sz="2800" dirty="0" smtClean="0">
                <a:hlinkClick r:id="rId17" tooltip="Universidad Católica Silva Henríquez"/>
              </a:rPr>
              <a:t>Silva </a:t>
            </a:r>
            <a:r>
              <a:rPr lang="es-CL" sz="2800" dirty="0" smtClean="0">
                <a:hlinkClick r:id="rId17" tooltip="Universidad Católica Silva Henríquez"/>
              </a:rPr>
              <a:t>Henríquez</a:t>
            </a:r>
            <a:r>
              <a:rPr lang="es-CL" sz="2800" dirty="0" smtClean="0"/>
              <a:t> (ex </a:t>
            </a:r>
            <a:r>
              <a:rPr lang="es-CL" sz="2800" dirty="0" smtClean="0"/>
              <a:t>Blas Cañas</a:t>
            </a:r>
            <a:r>
              <a:rPr lang="es-CL" sz="2800" dirty="0" smtClean="0"/>
              <a:t>).</a:t>
            </a:r>
          </a:p>
          <a:p>
            <a:pPr>
              <a:buNone/>
            </a:pPr>
            <a:r>
              <a:rPr lang="es-CL" sz="2800" dirty="0" smtClean="0"/>
              <a:t>Por </a:t>
            </a:r>
            <a:r>
              <a:rPr lang="es-CL" sz="2800" dirty="0" smtClean="0"/>
              <a:t>decisión unánime, fue galardonado con el </a:t>
            </a:r>
            <a:r>
              <a:rPr lang="es-CL" sz="2800" dirty="0" smtClean="0">
                <a:hlinkClick r:id="rId18" tooltip="Premio Nacional de Periodismo de Chile"/>
              </a:rPr>
              <a:t>Premio Nacional de Periodismo</a:t>
            </a:r>
            <a:r>
              <a:rPr lang="es-CL" sz="2800" dirty="0" smtClean="0"/>
              <a:t> en 1999, por sus escritos, ensayos y</a:t>
            </a:r>
          </a:p>
          <a:p>
            <a:pPr>
              <a:buNone/>
            </a:pPr>
            <a:r>
              <a:rPr lang="es-CL" sz="2800" dirty="0" smtClean="0"/>
              <a:t>crónicas.</a:t>
            </a:r>
          </a:p>
          <a:p>
            <a:pPr>
              <a:buNone/>
            </a:pPr>
            <a:r>
              <a:rPr lang="es-CL" sz="2800" dirty="0" smtClean="0"/>
              <a:t>Falleció </a:t>
            </a:r>
            <a:r>
              <a:rPr lang="es-CL" sz="2800" dirty="0" smtClean="0"/>
              <a:t>el 25 de agosto de 2010 en la clínica </a:t>
            </a:r>
            <a:r>
              <a:rPr lang="es-CL" sz="2800" dirty="0" err="1" smtClean="0"/>
              <a:t>Tabancura</a:t>
            </a:r>
            <a:r>
              <a:rPr lang="es-CL" sz="2800" dirty="0" smtClean="0"/>
              <a:t> a causa de un paro </a:t>
            </a:r>
            <a:r>
              <a:rPr lang="es-CL" sz="2800" dirty="0" err="1" smtClean="0"/>
              <a:t>cardiorespiratorio</a:t>
            </a:r>
            <a:r>
              <a:rPr lang="es-CL" sz="2800" dirty="0" smtClean="0"/>
              <a:t>, a los 84 años de edad.</a:t>
            </a:r>
          </a:p>
          <a:p>
            <a:endParaRPr lang="es-CL" dirty="0"/>
          </a:p>
        </p:txBody>
      </p:sp>
      <p:pic>
        <p:nvPicPr>
          <p:cNvPr id="3074" name="Picture 2" descr="http://www.biografiasyvidas.com/biografia/b/fotos/blanco_guillermo.jpg"/>
          <p:cNvPicPr>
            <a:picLocks noChangeAspect="1" noChangeArrowheads="1"/>
          </p:cNvPicPr>
          <p:nvPr/>
        </p:nvPicPr>
        <p:blipFill>
          <a:blip r:embed="rId19"/>
          <a:srcRect/>
          <a:stretch>
            <a:fillRect/>
          </a:stretch>
        </p:blipFill>
        <p:spPr bwMode="auto">
          <a:xfrm>
            <a:off x="4929190" y="571480"/>
            <a:ext cx="3238500" cy="2638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solidFill>
                  <a:srgbClr val="00B0F0"/>
                </a:solidFill>
              </a:rPr>
              <a:t>Argumento</a:t>
            </a:r>
            <a:endParaRPr lang="es-CL" dirty="0">
              <a:solidFill>
                <a:srgbClr val="00B0F0"/>
              </a:solidFill>
            </a:endParaRPr>
          </a:p>
        </p:txBody>
      </p:sp>
      <p:sp>
        <p:nvSpPr>
          <p:cNvPr id="3" name="2 Marcador de contenido"/>
          <p:cNvSpPr>
            <a:spLocks noGrp="1"/>
          </p:cNvSpPr>
          <p:nvPr>
            <p:ph idx="1"/>
          </p:nvPr>
        </p:nvSpPr>
        <p:spPr/>
        <p:txBody>
          <a:bodyPr/>
          <a:lstStyle/>
          <a:p>
            <a:r>
              <a:rPr lang="es-CL" dirty="0" smtClean="0"/>
              <a:t>La novela</a:t>
            </a:r>
            <a:r>
              <a:rPr lang="es-CL" dirty="0" smtClean="0"/>
              <a:t> </a:t>
            </a:r>
            <a:r>
              <a:rPr lang="es-CL" dirty="0" smtClean="0"/>
              <a:t>trata sobre la historia de amor adolescente de dos jóvenes, Gracia y Gabriel, quienes deben luchar contra todas las dificultades que representa su relación. Gabriel es un chico humilde pero muy apegado a la lectura, mientras que Gracia pertenece a la clase alta chilena del momento, hija de teniente y comprometida en matrimonio con Max, otro futuro militar. Ambos atraídos desde un comienzo descubren el amor apasionado, el deseo, la necesidad de tenerse uno para el otro, pero la vida les enseñará que hay muchas vueltas y caminos que no son los esperados, que nada está escrito, pero que aun así el amor puede atravesar todas las fronteras de lo posible.</a:t>
            </a:r>
          </a:p>
          <a:p>
            <a:endParaRPr lang="es-C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4000" dirty="0" smtClean="0">
                <a:solidFill>
                  <a:srgbClr val="00B0F0"/>
                </a:solidFill>
              </a:rPr>
              <a:t>Vocabulario</a:t>
            </a:r>
            <a:endParaRPr lang="es-CL" sz="4000" dirty="0">
              <a:solidFill>
                <a:srgbClr val="00B0F0"/>
              </a:solidFill>
            </a:endParaRPr>
          </a:p>
        </p:txBody>
      </p:sp>
      <p:sp>
        <p:nvSpPr>
          <p:cNvPr id="3" name="2 Marcador de contenido"/>
          <p:cNvSpPr>
            <a:spLocks noGrp="1"/>
          </p:cNvSpPr>
          <p:nvPr>
            <p:ph idx="1"/>
          </p:nvPr>
        </p:nvSpPr>
        <p:spPr>
          <a:xfrm>
            <a:off x="457200" y="1285860"/>
            <a:ext cx="7620000" cy="5114940"/>
          </a:xfrm>
        </p:spPr>
        <p:txBody>
          <a:bodyPr/>
          <a:lstStyle/>
          <a:p>
            <a:pPr>
              <a:spcBef>
                <a:spcPts val="0"/>
              </a:spcBef>
              <a:buNone/>
            </a:pPr>
            <a:r>
              <a:rPr lang="es-CL" dirty="0" smtClean="0"/>
              <a:t>Busca en el diccionario los siguientes conceptos extraídos de la</a:t>
            </a:r>
          </a:p>
          <a:p>
            <a:pPr>
              <a:spcBef>
                <a:spcPts val="0"/>
              </a:spcBef>
              <a:buNone/>
            </a:pPr>
            <a:r>
              <a:rPr lang="es-CL" dirty="0" smtClean="0"/>
              <a:t>novela:</a:t>
            </a:r>
          </a:p>
          <a:p>
            <a:pPr>
              <a:spcBef>
                <a:spcPts val="0"/>
              </a:spcBef>
              <a:buNone/>
            </a:pPr>
            <a:endParaRPr lang="es-CL" dirty="0" smtClean="0"/>
          </a:p>
          <a:p>
            <a:r>
              <a:rPr lang="es-CL" dirty="0" smtClean="0"/>
              <a:t>LOZANÍA</a:t>
            </a:r>
          </a:p>
          <a:p>
            <a:r>
              <a:rPr lang="es-CL" dirty="0" smtClean="0"/>
              <a:t>CULMINAR</a:t>
            </a:r>
          </a:p>
          <a:p>
            <a:r>
              <a:rPr lang="es-CL" dirty="0" smtClean="0"/>
              <a:t>MUSTIO</a:t>
            </a:r>
          </a:p>
          <a:p>
            <a:r>
              <a:rPr lang="es-CL" dirty="0" smtClean="0"/>
              <a:t>MOFA</a:t>
            </a:r>
          </a:p>
          <a:p>
            <a:r>
              <a:rPr lang="es-CL" dirty="0" smtClean="0"/>
              <a:t>VAIVÉN</a:t>
            </a:r>
          </a:p>
          <a:p>
            <a:r>
              <a:rPr lang="es-CL" dirty="0" smtClean="0"/>
              <a:t>SOSLAYO</a:t>
            </a:r>
          </a:p>
          <a:p>
            <a:r>
              <a:rPr lang="es-CL" dirty="0" smtClean="0"/>
              <a:t>TEDIOSO</a:t>
            </a:r>
          </a:p>
          <a:p>
            <a:r>
              <a:rPr lang="es-CL" dirty="0" smtClean="0"/>
              <a:t>AUTORITARIO</a:t>
            </a:r>
          </a:p>
          <a:p>
            <a:endParaRPr lang="es-CL" dirty="0"/>
          </a:p>
        </p:txBody>
      </p:sp>
      <p:pic>
        <p:nvPicPr>
          <p:cNvPr id="1026" name="Picture 2" descr="https://i.ytimg.com/vi/SMEoxio3-KY/maxresdefault.jpg"/>
          <p:cNvPicPr>
            <a:picLocks noChangeAspect="1" noChangeArrowheads="1"/>
          </p:cNvPicPr>
          <p:nvPr/>
        </p:nvPicPr>
        <p:blipFill>
          <a:blip r:embed="rId2"/>
          <a:srcRect/>
          <a:stretch>
            <a:fillRect/>
          </a:stretch>
        </p:blipFill>
        <p:spPr bwMode="auto">
          <a:xfrm>
            <a:off x="3643306" y="2071678"/>
            <a:ext cx="4429156" cy="378621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solidFill>
                  <a:srgbClr val="00B0F0"/>
                </a:solidFill>
              </a:rPr>
              <a:t>Temas y motivos</a:t>
            </a:r>
            <a:endParaRPr lang="es-CL" dirty="0">
              <a:solidFill>
                <a:srgbClr val="00B0F0"/>
              </a:solidFill>
            </a:endParaRPr>
          </a:p>
        </p:txBody>
      </p:sp>
      <p:sp>
        <p:nvSpPr>
          <p:cNvPr id="3" name="2 Marcador de contenido"/>
          <p:cNvSpPr>
            <a:spLocks noGrp="1"/>
          </p:cNvSpPr>
          <p:nvPr>
            <p:ph idx="1"/>
          </p:nvPr>
        </p:nvSpPr>
        <p:spPr/>
        <p:txBody>
          <a:bodyPr/>
          <a:lstStyle/>
          <a:p>
            <a:r>
              <a:rPr lang="es-CL" dirty="0" smtClean="0"/>
              <a:t>Explica cómo se dan en la novela los siguientes temas:</a:t>
            </a:r>
          </a:p>
          <a:p>
            <a:pPr>
              <a:buNone/>
            </a:pPr>
            <a:endParaRPr lang="es-CL" dirty="0" smtClean="0"/>
          </a:p>
          <a:p>
            <a:pPr>
              <a:buNone/>
            </a:pPr>
            <a:r>
              <a:rPr lang="es-CL" dirty="0" smtClean="0"/>
              <a:t>a) Adolescencia</a:t>
            </a:r>
          </a:p>
          <a:p>
            <a:pPr>
              <a:buNone/>
            </a:pPr>
            <a:r>
              <a:rPr lang="es-CL" dirty="0" smtClean="0"/>
              <a:t>b) </a:t>
            </a:r>
            <a:r>
              <a:rPr lang="es-CL" dirty="0" smtClean="0"/>
              <a:t>Amor</a:t>
            </a:r>
            <a:endParaRPr lang="es-CL" dirty="0" smtClean="0"/>
          </a:p>
          <a:p>
            <a:pPr>
              <a:buNone/>
            </a:pPr>
            <a:r>
              <a:rPr lang="es-CL" dirty="0" smtClean="0"/>
              <a:t>c</a:t>
            </a:r>
            <a:r>
              <a:rPr lang="es-CL" dirty="0" smtClean="0"/>
              <a:t>) </a:t>
            </a:r>
            <a:r>
              <a:rPr lang="es-CL" dirty="0" smtClean="0"/>
              <a:t>Clases </a:t>
            </a:r>
            <a:r>
              <a:rPr lang="es-CL" dirty="0" smtClean="0"/>
              <a:t>sociales</a:t>
            </a:r>
          </a:p>
          <a:p>
            <a:pPr>
              <a:buNone/>
            </a:pPr>
            <a:endParaRPr lang="es-CL"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L" dirty="0" smtClean="0"/>
              <a:t>Valoración</a:t>
            </a:r>
            <a:endParaRPr lang="es-CL" dirty="0"/>
          </a:p>
        </p:txBody>
      </p:sp>
      <p:sp>
        <p:nvSpPr>
          <p:cNvPr id="5" name="1 Título"/>
          <p:cNvSpPr>
            <a:spLocks noGrp="1"/>
          </p:cNvSpPr>
          <p:nvPr>
            <p:ph idx="1"/>
          </p:nvPr>
        </p:nvSpPr>
        <p:spPr/>
        <p:txBody>
          <a:bodyPr>
            <a:normAutofit fontScale="92500"/>
          </a:bodyPr>
          <a:lstStyle/>
          <a:p>
            <a:r>
              <a:rPr lang="es-CL" dirty="0" smtClean="0"/>
              <a:t>Realiza un comentario </a:t>
            </a:r>
            <a:r>
              <a:rPr lang="es-CL" dirty="0" smtClean="0"/>
              <a:t>sobre la </a:t>
            </a:r>
            <a:r>
              <a:rPr lang="es-CL" dirty="0" smtClean="0"/>
              <a:t>obra, guíate por el siguiente ejemplo.</a:t>
            </a:r>
          </a:p>
          <a:p>
            <a:endParaRPr lang="es-CL" dirty="0" smtClean="0"/>
          </a:p>
          <a:p>
            <a:pPr>
              <a:buNone/>
            </a:pPr>
            <a:r>
              <a:rPr lang="es-CL" i="1" dirty="0" smtClean="0"/>
              <a:t>    “Gracia y el forastero” es </a:t>
            </a:r>
            <a:r>
              <a:rPr lang="es-CL" i="1" dirty="0" smtClean="0"/>
              <a:t>un libro clásico de la literatura juvenil en Chile, el amor imposible de estos dos chicos mantiene al lector en constantes sobresaltos, y los ambientes sociales de ambos junto con las características de las familias (Gracia, hija de militar; Gabriel, de un humilde trabajador) nos recuerdan el contexto contemporáneo del libro, ya no para pensar en un Romeo y Julieta, sino más bien en un chico y una chica como tú o como yo que puede estar pasando por una situación similar. Lo recomiendo como una lectura ligera, pero definitivamente imperdible.</a:t>
            </a:r>
          </a:p>
          <a:p>
            <a:r>
              <a:rPr lang="es-CL" dirty="0" smtClean="0"/>
              <a:t/>
            </a:r>
            <a:br>
              <a:rPr lang="es-CL" dirty="0" smtClean="0"/>
            </a:br>
            <a:endParaRPr lang="es-CL"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3537</TotalTime>
  <Words>249</Words>
  <Application>Microsoft Office PowerPoint</Application>
  <PresentationFormat>Presentación en pantalla (4:3)</PresentationFormat>
  <Paragraphs>54</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Adyacencia</vt:lpstr>
      <vt:lpstr>Gracia  y el forastero</vt:lpstr>
      <vt:lpstr>El autor</vt:lpstr>
      <vt:lpstr>Argumento</vt:lpstr>
      <vt:lpstr>Vocabulario</vt:lpstr>
      <vt:lpstr>Temas y motivos</vt:lpstr>
      <vt:lpstr>Valoración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martin lopez</dc:creator>
  <cp:lastModifiedBy>Marcela</cp:lastModifiedBy>
  <cp:revision>58</cp:revision>
  <dcterms:created xsi:type="dcterms:W3CDTF">2011-06-04T20:28:29Z</dcterms:created>
  <dcterms:modified xsi:type="dcterms:W3CDTF">2016-05-24T13:17:20Z</dcterms:modified>
</cp:coreProperties>
</file>